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1"/>
  </p:handoutMasterIdLst>
  <p:sldIdLst>
    <p:sldId id="284" r:id="rId2"/>
    <p:sldId id="283" r:id="rId3"/>
    <p:sldId id="285" r:id="rId4"/>
    <p:sldId id="288" r:id="rId5"/>
    <p:sldId id="316" r:id="rId6"/>
    <p:sldId id="257" r:id="rId7"/>
    <p:sldId id="258" r:id="rId8"/>
    <p:sldId id="294" r:id="rId9"/>
    <p:sldId id="259" r:id="rId10"/>
    <p:sldId id="260" r:id="rId11"/>
    <p:sldId id="261" r:id="rId12"/>
    <p:sldId id="262" r:id="rId13"/>
    <p:sldId id="263" r:id="rId14"/>
    <p:sldId id="302" r:id="rId15"/>
    <p:sldId id="303" r:id="rId16"/>
    <p:sldId id="304" r:id="rId17"/>
    <p:sldId id="305" r:id="rId18"/>
    <p:sldId id="306" r:id="rId19"/>
    <p:sldId id="301" r:id="rId20"/>
    <p:sldId id="289" r:id="rId21"/>
    <p:sldId id="290" r:id="rId22"/>
    <p:sldId id="291" r:id="rId23"/>
    <p:sldId id="292" r:id="rId24"/>
    <p:sldId id="293" r:id="rId25"/>
    <p:sldId id="264" r:id="rId26"/>
    <p:sldId id="295" r:id="rId27"/>
    <p:sldId id="296" r:id="rId28"/>
    <p:sldId id="299" r:id="rId29"/>
    <p:sldId id="298" r:id="rId30"/>
    <p:sldId id="300" r:id="rId31"/>
    <p:sldId id="309" r:id="rId32"/>
    <p:sldId id="310" r:id="rId33"/>
    <p:sldId id="311" r:id="rId34"/>
    <p:sldId id="312" r:id="rId35"/>
    <p:sldId id="313" r:id="rId36"/>
    <p:sldId id="314" r:id="rId37"/>
    <p:sldId id="315" r:id="rId38"/>
    <p:sldId id="270" r:id="rId39"/>
    <p:sldId id="271" r:id="rId40"/>
    <p:sldId id="272" r:id="rId41"/>
    <p:sldId id="277" r:id="rId42"/>
    <p:sldId id="307" r:id="rId43"/>
    <p:sldId id="308" r:id="rId44"/>
    <p:sldId id="278" r:id="rId45"/>
    <p:sldId id="281" r:id="rId46"/>
    <p:sldId id="266" r:id="rId47"/>
    <p:sldId id="267" r:id="rId48"/>
    <p:sldId id="280" r:id="rId49"/>
    <p:sldId id="31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762"/>
    <a:srgbClr val="B58928"/>
    <a:srgbClr val="105BAB"/>
    <a:srgbClr val="262626"/>
    <a:srgbClr val="FFCD2F"/>
    <a:srgbClr val="5E7459"/>
    <a:srgbClr val="261E47"/>
    <a:srgbClr val="205319"/>
    <a:srgbClr val="E4E4E4"/>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4533" autoAdjust="0"/>
  </p:normalViewPr>
  <p:slideViewPr>
    <p:cSldViewPr snapToGrid="0">
      <p:cViewPr varScale="1">
        <p:scale>
          <a:sx n="112" d="100"/>
          <a:sy n="112" d="100"/>
        </p:scale>
        <p:origin x="78" y="-36"/>
      </p:cViewPr>
      <p:guideLst/>
    </p:cSldViewPr>
  </p:slideViewPr>
  <p:notesTextViewPr>
    <p:cViewPr>
      <p:scale>
        <a:sx n="1" d="1"/>
        <a:sy n="1" d="1"/>
      </p:scale>
      <p:origin x="0" y="0"/>
    </p:cViewPr>
  </p:notesTextViewPr>
  <p:sorterViewPr>
    <p:cViewPr>
      <p:scale>
        <a:sx n="116" d="100"/>
        <a:sy n="116" d="100"/>
      </p:scale>
      <p:origin x="0" y="-8376"/>
    </p:cViewPr>
  </p:sorterViewPr>
  <p:notesViewPr>
    <p:cSldViewPr snapToGrid="0">
      <p:cViewPr varScale="1">
        <p:scale>
          <a:sx n="55" d="100"/>
          <a:sy n="55" d="100"/>
        </p:scale>
        <p:origin x="204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D528F3-5C45-4CDC-AD88-56A8358561DF}" type="datetimeFigureOut">
              <a:rPr lang="en-US" smtClean="0"/>
              <a:t>11/25/2022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C93031-D6E9-4A10-8272-54F7CBC29504}" type="slidenum">
              <a:rPr lang="en-US" smtClean="0"/>
              <a:t>‹#›</a:t>
            </a:fld>
            <a:endParaRPr lang="en-US"/>
          </a:p>
        </p:txBody>
      </p:sp>
    </p:spTree>
    <p:extLst>
      <p:ext uri="{BB962C8B-B14F-4D97-AF65-F5344CB8AC3E}">
        <p14:creationId xmlns:p14="http://schemas.microsoft.com/office/powerpoint/2010/main" val="56289580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319A0D-DBD5-4284-A57B-37A0D3FB5C2C}" type="datetimeFigureOut">
              <a:rPr lang="en-US" smtClean="0"/>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08666-35B2-42A7-8F66-077C4D5CE518}" type="slidenum">
              <a:rPr lang="en-US" smtClean="0"/>
              <a:t>‹#›</a:t>
            </a:fld>
            <a:endParaRPr lang="en-US"/>
          </a:p>
        </p:txBody>
      </p:sp>
    </p:spTree>
    <p:extLst>
      <p:ext uri="{BB962C8B-B14F-4D97-AF65-F5344CB8AC3E}">
        <p14:creationId xmlns:p14="http://schemas.microsoft.com/office/powerpoint/2010/main" val="2449442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FDFDF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3582386"/>
            <a:ext cx="3618411" cy="3275614"/>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5" name="Picture Placeholder 2"/>
          <p:cNvSpPr>
            <a:spLocks noGrp="1"/>
          </p:cNvSpPr>
          <p:nvPr>
            <p:ph type="pic" sz="quarter" idx="13"/>
          </p:nvPr>
        </p:nvSpPr>
        <p:spPr>
          <a:xfrm>
            <a:off x="-1" y="0"/>
            <a:ext cx="7040881" cy="3582386"/>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7" name="Picture Placeholder 2"/>
          <p:cNvSpPr>
            <a:spLocks noGrp="1"/>
          </p:cNvSpPr>
          <p:nvPr>
            <p:ph type="pic" sz="quarter" idx="14"/>
          </p:nvPr>
        </p:nvSpPr>
        <p:spPr>
          <a:xfrm>
            <a:off x="7040881" y="3582386"/>
            <a:ext cx="5151120" cy="3275614"/>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319998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FDFDF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573589" y="1714398"/>
            <a:ext cx="3618411" cy="3275614"/>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6" name="Picture Placeholder 2"/>
          <p:cNvSpPr>
            <a:spLocks noGrp="1"/>
          </p:cNvSpPr>
          <p:nvPr>
            <p:ph type="pic" sz="quarter" idx="13"/>
          </p:nvPr>
        </p:nvSpPr>
        <p:spPr>
          <a:xfrm>
            <a:off x="4955178" y="1714398"/>
            <a:ext cx="3618411" cy="3275614"/>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8" name="Picture Placeholder 2"/>
          <p:cNvSpPr>
            <a:spLocks noGrp="1"/>
          </p:cNvSpPr>
          <p:nvPr>
            <p:ph type="pic" sz="quarter" idx="14"/>
          </p:nvPr>
        </p:nvSpPr>
        <p:spPr>
          <a:xfrm>
            <a:off x="1336767" y="1714398"/>
            <a:ext cx="3618411" cy="3275614"/>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209557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FDFDF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855132" y="2325187"/>
            <a:ext cx="3264888" cy="4101738"/>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6" name="Picture Placeholder 2"/>
          <p:cNvSpPr>
            <a:spLocks noGrp="1"/>
          </p:cNvSpPr>
          <p:nvPr>
            <p:ph type="pic" sz="quarter" idx="13"/>
          </p:nvPr>
        </p:nvSpPr>
        <p:spPr>
          <a:xfrm>
            <a:off x="4590244" y="470262"/>
            <a:ext cx="3264888" cy="4101738"/>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876315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FDFDFD"/>
        </a:solidFill>
        <a:effectLst/>
      </p:bgPr>
    </p:bg>
    <p:spTree>
      <p:nvGrpSpPr>
        <p:cNvPr id="1" name=""/>
        <p:cNvGrpSpPr/>
        <p:nvPr/>
      </p:nvGrpSpPr>
      <p:grpSpPr>
        <a:xfrm>
          <a:off x="0" y="0"/>
          <a:ext cx="0" cy="0"/>
          <a:chOff x="0" y="0"/>
          <a:chExt cx="0" cy="0"/>
        </a:xfrm>
      </p:grpSpPr>
      <p:sp>
        <p:nvSpPr>
          <p:cNvPr id="25" name="Picture Placeholder 2"/>
          <p:cNvSpPr>
            <a:spLocks noGrp="1"/>
          </p:cNvSpPr>
          <p:nvPr>
            <p:ph type="pic" sz="quarter" idx="13"/>
          </p:nvPr>
        </p:nvSpPr>
        <p:spPr>
          <a:xfrm>
            <a:off x="1408893" y="546462"/>
            <a:ext cx="4422699" cy="4387488"/>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26" name="Picture Placeholder 2"/>
          <p:cNvSpPr>
            <a:spLocks noGrp="1"/>
          </p:cNvSpPr>
          <p:nvPr>
            <p:ph type="pic" sz="quarter" idx="14"/>
          </p:nvPr>
        </p:nvSpPr>
        <p:spPr>
          <a:xfrm>
            <a:off x="4635616" y="3932642"/>
            <a:ext cx="2391952" cy="2372908"/>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1071482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FDFDFD"/>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2668736" y="862509"/>
            <a:ext cx="2391952" cy="3970748"/>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7" name="Picture Placeholder 2"/>
          <p:cNvSpPr>
            <a:spLocks noGrp="1"/>
          </p:cNvSpPr>
          <p:nvPr>
            <p:ph type="pic" sz="quarter" idx="15"/>
          </p:nvPr>
        </p:nvSpPr>
        <p:spPr>
          <a:xfrm>
            <a:off x="5198575" y="2038165"/>
            <a:ext cx="2391952" cy="3970748"/>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8" name="Picture Placeholder 2"/>
          <p:cNvSpPr>
            <a:spLocks noGrp="1"/>
          </p:cNvSpPr>
          <p:nvPr>
            <p:ph type="pic" sz="quarter" idx="16"/>
          </p:nvPr>
        </p:nvSpPr>
        <p:spPr>
          <a:xfrm>
            <a:off x="7728414" y="862509"/>
            <a:ext cx="2391952" cy="3970748"/>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899832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FDFDFD"/>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sz="quarter" idx="13"/>
          </p:nvPr>
        </p:nvSpPr>
        <p:spPr>
          <a:xfrm>
            <a:off x="9016435" y="0"/>
            <a:ext cx="3175565" cy="3422469"/>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10" name="Picture Placeholder 2"/>
          <p:cNvSpPr>
            <a:spLocks noGrp="1"/>
          </p:cNvSpPr>
          <p:nvPr>
            <p:ph type="pic" sz="quarter" idx="14"/>
          </p:nvPr>
        </p:nvSpPr>
        <p:spPr>
          <a:xfrm>
            <a:off x="9016434" y="3422469"/>
            <a:ext cx="3175565" cy="3435531"/>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11" name="Picture Placeholder 2"/>
          <p:cNvSpPr>
            <a:spLocks noGrp="1"/>
          </p:cNvSpPr>
          <p:nvPr>
            <p:ph type="pic" sz="quarter" idx="15"/>
          </p:nvPr>
        </p:nvSpPr>
        <p:spPr>
          <a:xfrm>
            <a:off x="5840866" y="0"/>
            <a:ext cx="3175565" cy="3422469"/>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12" name="Picture Placeholder 2"/>
          <p:cNvSpPr>
            <a:spLocks noGrp="1"/>
          </p:cNvSpPr>
          <p:nvPr>
            <p:ph type="pic" sz="quarter" idx="16"/>
          </p:nvPr>
        </p:nvSpPr>
        <p:spPr>
          <a:xfrm>
            <a:off x="5840868" y="3422469"/>
            <a:ext cx="3175565" cy="3435531"/>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2612742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FDFDFD"/>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sz="quarter" idx="13"/>
          </p:nvPr>
        </p:nvSpPr>
        <p:spPr>
          <a:xfrm>
            <a:off x="6074229" y="829492"/>
            <a:ext cx="6117771" cy="6028508"/>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10" name="Picture Placeholder 2"/>
          <p:cNvSpPr>
            <a:spLocks noGrp="1"/>
          </p:cNvSpPr>
          <p:nvPr>
            <p:ph type="pic" sz="quarter" idx="14"/>
          </p:nvPr>
        </p:nvSpPr>
        <p:spPr>
          <a:xfrm>
            <a:off x="0" y="829492"/>
            <a:ext cx="1423851" cy="4199708"/>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1880113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FDFDFD"/>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sz="quarter" idx="13"/>
          </p:nvPr>
        </p:nvSpPr>
        <p:spPr>
          <a:xfrm>
            <a:off x="5381897" y="2416629"/>
            <a:ext cx="5947954" cy="3709850"/>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4074511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FDFDFD"/>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sz="quarter" idx="13"/>
          </p:nvPr>
        </p:nvSpPr>
        <p:spPr>
          <a:xfrm>
            <a:off x="1371600" y="2416629"/>
            <a:ext cx="5947954" cy="3709850"/>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3" name="Picture Placeholder 2"/>
          <p:cNvSpPr>
            <a:spLocks noGrp="1"/>
          </p:cNvSpPr>
          <p:nvPr>
            <p:ph type="pic" sz="quarter" idx="14"/>
          </p:nvPr>
        </p:nvSpPr>
        <p:spPr>
          <a:xfrm>
            <a:off x="7872548" y="3322318"/>
            <a:ext cx="4319452" cy="1767841"/>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3221275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FDFDFD"/>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sz="quarter" idx="13"/>
          </p:nvPr>
        </p:nvSpPr>
        <p:spPr>
          <a:xfrm>
            <a:off x="-1" y="3422469"/>
            <a:ext cx="6113417" cy="3435530"/>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4" name="Picture Placeholder 2"/>
          <p:cNvSpPr>
            <a:spLocks noGrp="1"/>
          </p:cNvSpPr>
          <p:nvPr>
            <p:ph type="pic" sz="quarter" idx="14"/>
          </p:nvPr>
        </p:nvSpPr>
        <p:spPr>
          <a:xfrm>
            <a:off x="6113417" y="3422469"/>
            <a:ext cx="6078583" cy="3435530"/>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5" name="Picture Placeholder 2"/>
          <p:cNvSpPr>
            <a:spLocks noGrp="1"/>
          </p:cNvSpPr>
          <p:nvPr>
            <p:ph type="pic" sz="quarter" idx="15"/>
          </p:nvPr>
        </p:nvSpPr>
        <p:spPr>
          <a:xfrm>
            <a:off x="4184467" y="0"/>
            <a:ext cx="3857898" cy="3422469"/>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6" name="Picture Placeholder 2"/>
          <p:cNvSpPr>
            <a:spLocks noGrp="1"/>
          </p:cNvSpPr>
          <p:nvPr>
            <p:ph type="pic" sz="quarter" idx="16"/>
          </p:nvPr>
        </p:nvSpPr>
        <p:spPr>
          <a:xfrm>
            <a:off x="0" y="-1"/>
            <a:ext cx="4184466" cy="3422469"/>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8" name="Picture Placeholder 2"/>
          <p:cNvSpPr>
            <a:spLocks noGrp="1"/>
          </p:cNvSpPr>
          <p:nvPr>
            <p:ph type="pic" sz="quarter" idx="17"/>
          </p:nvPr>
        </p:nvSpPr>
        <p:spPr>
          <a:xfrm>
            <a:off x="8042366" y="0"/>
            <a:ext cx="4184468" cy="3422469"/>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4222692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0"/>
            <a:ext cx="12192000" cy="6858000"/>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691586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DFDFD"/>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5"/>
          </p:nvPr>
        </p:nvSpPr>
        <p:spPr>
          <a:xfrm>
            <a:off x="7669085" y="0"/>
            <a:ext cx="3857898" cy="6858000"/>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7" name="Picture Placeholder 2"/>
          <p:cNvSpPr>
            <a:spLocks noGrp="1"/>
          </p:cNvSpPr>
          <p:nvPr>
            <p:ph type="pic" sz="quarter" idx="14"/>
          </p:nvPr>
        </p:nvSpPr>
        <p:spPr>
          <a:xfrm>
            <a:off x="1316181" y="4527665"/>
            <a:ext cx="5777344" cy="1767841"/>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1424746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DFDFD"/>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5"/>
          </p:nvPr>
        </p:nvSpPr>
        <p:spPr>
          <a:xfrm>
            <a:off x="7024254" y="401782"/>
            <a:ext cx="5167745" cy="4059382"/>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7" name="Picture Placeholder 2"/>
          <p:cNvSpPr>
            <a:spLocks noGrp="1"/>
          </p:cNvSpPr>
          <p:nvPr>
            <p:ph type="pic" sz="quarter" idx="14"/>
          </p:nvPr>
        </p:nvSpPr>
        <p:spPr>
          <a:xfrm>
            <a:off x="7024255" y="4735483"/>
            <a:ext cx="5167745" cy="1767841"/>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3948495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FDFDFD"/>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5"/>
          </p:nvPr>
        </p:nvSpPr>
        <p:spPr>
          <a:xfrm>
            <a:off x="4627417" y="429490"/>
            <a:ext cx="3574473" cy="6026728"/>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1898826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rgbClr val="FDFDFD"/>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5"/>
          </p:nvPr>
        </p:nvSpPr>
        <p:spPr>
          <a:xfrm>
            <a:off x="651162" y="2978727"/>
            <a:ext cx="3574473" cy="3338945"/>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3" name="Picture Placeholder 2"/>
          <p:cNvSpPr>
            <a:spLocks noGrp="1"/>
          </p:cNvSpPr>
          <p:nvPr>
            <p:ph type="pic" sz="quarter" idx="16"/>
          </p:nvPr>
        </p:nvSpPr>
        <p:spPr>
          <a:xfrm>
            <a:off x="4336471" y="2978727"/>
            <a:ext cx="3574473" cy="3338945"/>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4" name="Picture Placeholder 2"/>
          <p:cNvSpPr>
            <a:spLocks noGrp="1"/>
          </p:cNvSpPr>
          <p:nvPr>
            <p:ph type="pic" sz="quarter" idx="17"/>
          </p:nvPr>
        </p:nvSpPr>
        <p:spPr>
          <a:xfrm>
            <a:off x="8021780" y="2978727"/>
            <a:ext cx="3574473" cy="3338945"/>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3316952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FDFDFD"/>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5"/>
          </p:nvPr>
        </p:nvSpPr>
        <p:spPr>
          <a:xfrm>
            <a:off x="817418" y="3906981"/>
            <a:ext cx="2758722" cy="2576945"/>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3" name="Picture Placeholder 2"/>
          <p:cNvSpPr>
            <a:spLocks noGrp="1"/>
          </p:cNvSpPr>
          <p:nvPr>
            <p:ph type="pic" sz="quarter" idx="16"/>
          </p:nvPr>
        </p:nvSpPr>
        <p:spPr>
          <a:xfrm>
            <a:off x="3754582" y="3906981"/>
            <a:ext cx="2758722" cy="2576945"/>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4" name="Picture Placeholder 2"/>
          <p:cNvSpPr>
            <a:spLocks noGrp="1"/>
          </p:cNvSpPr>
          <p:nvPr>
            <p:ph type="pic" sz="quarter" idx="17"/>
          </p:nvPr>
        </p:nvSpPr>
        <p:spPr>
          <a:xfrm>
            <a:off x="817418" y="415635"/>
            <a:ext cx="5695886" cy="3338945"/>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1890034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FDFDFD"/>
        </a:solidFill>
        <a:effectLst/>
      </p:bgPr>
    </p:bg>
    <p:spTree>
      <p:nvGrpSpPr>
        <p:cNvPr id="1" name=""/>
        <p:cNvGrpSpPr/>
        <p:nvPr/>
      </p:nvGrpSpPr>
      <p:grpSpPr>
        <a:xfrm>
          <a:off x="0" y="0"/>
          <a:ext cx="0" cy="0"/>
          <a:chOff x="0" y="0"/>
          <a:chExt cx="0" cy="0"/>
        </a:xfrm>
      </p:grpSpPr>
      <p:sp>
        <p:nvSpPr>
          <p:cNvPr id="11" name="Picture Placeholder 7"/>
          <p:cNvSpPr>
            <a:spLocks noGrp="1"/>
          </p:cNvSpPr>
          <p:nvPr>
            <p:ph type="pic" sz="quarter" idx="11"/>
          </p:nvPr>
        </p:nvSpPr>
        <p:spPr>
          <a:xfrm>
            <a:off x="7408435" y="1594294"/>
            <a:ext cx="3199432" cy="4203984"/>
          </a:xfrm>
          <a:custGeom>
            <a:avLst/>
            <a:gdLst>
              <a:gd name="connsiteX0" fmla="*/ 0 w 3199432"/>
              <a:gd name="connsiteY0" fmla="*/ 0 h 4203984"/>
              <a:gd name="connsiteX1" fmla="*/ 3199432 w 3199432"/>
              <a:gd name="connsiteY1" fmla="*/ 0 h 4203984"/>
              <a:gd name="connsiteX2" fmla="*/ 3199432 w 3199432"/>
              <a:gd name="connsiteY2" fmla="*/ 4203984 h 4203984"/>
              <a:gd name="connsiteX3" fmla="*/ 0 w 3199432"/>
              <a:gd name="connsiteY3" fmla="*/ 4203984 h 4203984"/>
            </a:gdLst>
            <a:ahLst/>
            <a:cxnLst>
              <a:cxn ang="0">
                <a:pos x="connsiteX0" y="connsiteY0"/>
              </a:cxn>
              <a:cxn ang="0">
                <a:pos x="connsiteX1" y="connsiteY1"/>
              </a:cxn>
              <a:cxn ang="0">
                <a:pos x="connsiteX2" y="connsiteY2"/>
              </a:cxn>
              <a:cxn ang="0">
                <a:pos x="connsiteX3" y="connsiteY3"/>
              </a:cxn>
            </a:cxnLst>
            <a:rect l="l" t="t" r="r" b="b"/>
            <a:pathLst>
              <a:path w="3199432" h="4203984">
                <a:moveTo>
                  <a:pt x="0" y="0"/>
                </a:moveTo>
                <a:lnTo>
                  <a:pt x="3199432" y="0"/>
                </a:lnTo>
                <a:lnTo>
                  <a:pt x="3199432" y="4203984"/>
                </a:lnTo>
                <a:lnTo>
                  <a:pt x="0" y="4203984"/>
                </a:lnTo>
                <a:close/>
              </a:path>
            </a:pathLst>
          </a:custGeom>
          <a:pattFill prst="divot">
            <a:fgClr>
              <a:schemeClr val="accent1"/>
            </a:fgClr>
            <a:bgClr>
              <a:schemeClr val="bg1"/>
            </a:bgClr>
          </a:pattFill>
        </p:spPr>
        <p:txBody>
          <a:bodyPr wrap="square" anchor="ctr">
            <a:noAutofit/>
          </a:bodyPr>
          <a:lstStyle>
            <a:lvl1pPr marL="0" indent="0" algn="ctr">
              <a:buNone/>
              <a:defRPr sz="1100"/>
            </a:lvl1pPr>
          </a:lstStyle>
          <a:p>
            <a:endParaRPr lang="en-US"/>
          </a:p>
        </p:txBody>
      </p:sp>
    </p:spTree>
    <p:extLst>
      <p:ext uri="{BB962C8B-B14F-4D97-AF65-F5344CB8AC3E}">
        <p14:creationId xmlns:p14="http://schemas.microsoft.com/office/powerpoint/2010/main" val="3971294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FDFDFD"/>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2158130" y="1603020"/>
            <a:ext cx="4980989" cy="2828303"/>
          </a:xfrm>
          <a:custGeom>
            <a:avLst/>
            <a:gdLst>
              <a:gd name="connsiteX0" fmla="*/ 0 w 4980989"/>
              <a:gd name="connsiteY0" fmla="*/ 0 h 2863690"/>
              <a:gd name="connsiteX1" fmla="*/ 4980989 w 4980989"/>
              <a:gd name="connsiteY1" fmla="*/ 0 h 2863690"/>
              <a:gd name="connsiteX2" fmla="*/ 4980989 w 4980989"/>
              <a:gd name="connsiteY2" fmla="*/ 2863690 h 2863690"/>
              <a:gd name="connsiteX3" fmla="*/ 0 w 4980989"/>
              <a:gd name="connsiteY3" fmla="*/ 2863690 h 2863690"/>
            </a:gdLst>
            <a:ahLst/>
            <a:cxnLst>
              <a:cxn ang="0">
                <a:pos x="connsiteX0" y="connsiteY0"/>
              </a:cxn>
              <a:cxn ang="0">
                <a:pos x="connsiteX1" y="connsiteY1"/>
              </a:cxn>
              <a:cxn ang="0">
                <a:pos x="connsiteX2" y="connsiteY2"/>
              </a:cxn>
              <a:cxn ang="0">
                <a:pos x="connsiteX3" y="connsiteY3"/>
              </a:cxn>
            </a:cxnLst>
            <a:rect l="l" t="t" r="r" b="b"/>
            <a:pathLst>
              <a:path w="4980989" h="2863690">
                <a:moveTo>
                  <a:pt x="0" y="0"/>
                </a:moveTo>
                <a:lnTo>
                  <a:pt x="4980989" y="0"/>
                </a:lnTo>
                <a:lnTo>
                  <a:pt x="4980989" y="2863690"/>
                </a:lnTo>
                <a:lnTo>
                  <a:pt x="0" y="2863690"/>
                </a:lnTo>
                <a:close/>
              </a:path>
            </a:pathLst>
          </a:custGeom>
          <a:pattFill prst="divot">
            <a:fgClr>
              <a:schemeClr val="accent1"/>
            </a:fgClr>
            <a:bgClr>
              <a:schemeClr val="bg1"/>
            </a:bgClr>
          </a:pattFill>
        </p:spPr>
        <p:txBody>
          <a:bodyPr wrap="square" anchor="ctr">
            <a:noAutofit/>
          </a:bodyPr>
          <a:lstStyle>
            <a:lvl1pPr marL="0" indent="0" algn="ctr">
              <a:buNone/>
              <a:defRPr sz="1100"/>
            </a:lvl1pPr>
          </a:lstStyle>
          <a:p>
            <a:endParaRPr lang="en-US"/>
          </a:p>
        </p:txBody>
      </p:sp>
    </p:spTree>
    <p:extLst>
      <p:ext uri="{BB962C8B-B14F-4D97-AF65-F5344CB8AC3E}">
        <p14:creationId xmlns:p14="http://schemas.microsoft.com/office/powerpoint/2010/main" val="1881917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DFDFD"/>
        </a:solidFill>
        <a:effectLst/>
      </p:bgPr>
    </p:bg>
    <p:spTree>
      <p:nvGrpSpPr>
        <p:cNvPr id="1" name=""/>
        <p:cNvGrpSpPr/>
        <p:nvPr/>
      </p:nvGrpSpPr>
      <p:grpSpPr>
        <a:xfrm>
          <a:off x="0" y="0"/>
          <a:ext cx="0" cy="0"/>
          <a:chOff x="0" y="0"/>
          <a:chExt cx="0" cy="0"/>
        </a:xfrm>
      </p:grpSpPr>
      <p:sp>
        <p:nvSpPr>
          <p:cNvPr id="3" name="Picture Placeholder 7"/>
          <p:cNvSpPr>
            <a:spLocks noGrp="1"/>
          </p:cNvSpPr>
          <p:nvPr>
            <p:ph type="pic" sz="quarter" idx="11"/>
          </p:nvPr>
        </p:nvSpPr>
        <p:spPr>
          <a:xfrm>
            <a:off x="1864371" y="3320880"/>
            <a:ext cx="4125458" cy="2629168"/>
          </a:xfrm>
          <a:custGeom>
            <a:avLst/>
            <a:gdLst>
              <a:gd name="connsiteX0" fmla="*/ 0 w 4125458"/>
              <a:gd name="connsiteY0" fmla="*/ 0 h 2629168"/>
              <a:gd name="connsiteX1" fmla="*/ 4125458 w 4125458"/>
              <a:gd name="connsiteY1" fmla="*/ 0 h 2629168"/>
              <a:gd name="connsiteX2" fmla="*/ 4125458 w 4125458"/>
              <a:gd name="connsiteY2" fmla="*/ 2629168 h 2629168"/>
              <a:gd name="connsiteX3" fmla="*/ 0 w 4125458"/>
              <a:gd name="connsiteY3" fmla="*/ 2629168 h 2629168"/>
            </a:gdLst>
            <a:ahLst/>
            <a:cxnLst>
              <a:cxn ang="0">
                <a:pos x="connsiteX0" y="connsiteY0"/>
              </a:cxn>
              <a:cxn ang="0">
                <a:pos x="connsiteX1" y="connsiteY1"/>
              </a:cxn>
              <a:cxn ang="0">
                <a:pos x="connsiteX2" y="connsiteY2"/>
              </a:cxn>
              <a:cxn ang="0">
                <a:pos x="connsiteX3" y="connsiteY3"/>
              </a:cxn>
            </a:cxnLst>
            <a:rect l="l" t="t" r="r" b="b"/>
            <a:pathLst>
              <a:path w="4125458" h="2629168">
                <a:moveTo>
                  <a:pt x="0" y="0"/>
                </a:moveTo>
                <a:lnTo>
                  <a:pt x="4125458" y="0"/>
                </a:lnTo>
                <a:lnTo>
                  <a:pt x="4125458" y="2629168"/>
                </a:lnTo>
                <a:lnTo>
                  <a:pt x="0" y="2629168"/>
                </a:lnTo>
                <a:close/>
              </a:path>
            </a:pathLst>
          </a:custGeom>
          <a:pattFill prst="divot">
            <a:fgClr>
              <a:schemeClr val="accent1"/>
            </a:fgClr>
            <a:bgClr>
              <a:schemeClr val="bg1"/>
            </a:bgClr>
          </a:pattFill>
        </p:spPr>
        <p:txBody>
          <a:bodyPr wrap="square" anchor="ctr">
            <a:noAutofit/>
          </a:bodyPr>
          <a:lstStyle>
            <a:lvl1pPr marL="0" indent="0" algn="ctr">
              <a:buNone/>
              <a:defRPr sz="1100"/>
            </a:lvl1pPr>
          </a:lstStyle>
          <a:p>
            <a:endParaRPr lang="en-US"/>
          </a:p>
        </p:txBody>
      </p:sp>
    </p:spTree>
    <p:extLst>
      <p:ext uri="{BB962C8B-B14F-4D97-AF65-F5344CB8AC3E}">
        <p14:creationId xmlns:p14="http://schemas.microsoft.com/office/powerpoint/2010/main" val="1166807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DFDFD"/>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2"/>
          </p:nvPr>
        </p:nvSpPr>
        <p:spPr>
          <a:xfrm>
            <a:off x="8253789" y="1072542"/>
            <a:ext cx="2238375" cy="4732424"/>
          </a:xfrm>
          <a:custGeom>
            <a:avLst/>
            <a:gdLst>
              <a:gd name="connsiteX0" fmla="*/ 228292 w 2238375"/>
              <a:gd name="connsiteY0" fmla="*/ 0 h 4732424"/>
              <a:gd name="connsiteX1" fmla="*/ 2010083 w 2238375"/>
              <a:gd name="connsiteY1" fmla="*/ 0 h 4732424"/>
              <a:gd name="connsiteX2" fmla="*/ 2238375 w 2238375"/>
              <a:gd name="connsiteY2" fmla="*/ 228292 h 4732424"/>
              <a:gd name="connsiteX3" fmla="*/ 2238375 w 2238375"/>
              <a:gd name="connsiteY3" fmla="*/ 4504132 h 4732424"/>
              <a:gd name="connsiteX4" fmla="*/ 2010083 w 2238375"/>
              <a:gd name="connsiteY4" fmla="*/ 4732424 h 4732424"/>
              <a:gd name="connsiteX5" fmla="*/ 228292 w 2238375"/>
              <a:gd name="connsiteY5" fmla="*/ 4732424 h 4732424"/>
              <a:gd name="connsiteX6" fmla="*/ 0 w 2238375"/>
              <a:gd name="connsiteY6" fmla="*/ 4504132 h 4732424"/>
              <a:gd name="connsiteX7" fmla="*/ 0 w 2238375"/>
              <a:gd name="connsiteY7" fmla="*/ 228292 h 4732424"/>
              <a:gd name="connsiteX8" fmla="*/ 228292 w 2238375"/>
              <a:gd name="connsiteY8" fmla="*/ 0 h 473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375" h="4732424">
                <a:moveTo>
                  <a:pt x="228292" y="0"/>
                </a:moveTo>
                <a:lnTo>
                  <a:pt x="2010083" y="0"/>
                </a:lnTo>
                <a:cubicBezTo>
                  <a:pt x="2136165" y="0"/>
                  <a:pt x="2238375" y="102210"/>
                  <a:pt x="2238375" y="228292"/>
                </a:cubicBezTo>
                <a:lnTo>
                  <a:pt x="2238375" y="4504132"/>
                </a:lnTo>
                <a:cubicBezTo>
                  <a:pt x="2238375" y="4630214"/>
                  <a:pt x="2136165" y="4732424"/>
                  <a:pt x="2010083" y="4732424"/>
                </a:cubicBezTo>
                <a:lnTo>
                  <a:pt x="228292" y="4732424"/>
                </a:lnTo>
                <a:cubicBezTo>
                  <a:pt x="102210" y="4732424"/>
                  <a:pt x="0" y="4630214"/>
                  <a:pt x="0" y="4504132"/>
                </a:cubicBezTo>
                <a:lnTo>
                  <a:pt x="0" y="228292"/>
                </a:lnTo>
                <a:cubicBezTo>
                  <a:pt x="0" y="102210"/>
                  <a:pt x="102210" y="0"/>
                  <a:pt x="228292" y="0"/>
                </a:cubicBezTo>
                <a:close/>
              </a:path>
            </a:pathLst>
          </a:custGeom>
          <a:pattFill prst="divot">
            <a:fgClr>
              <a:schemeClr val="accent1"/>
            </a:fgClr>
            <a:bgClr>
              <a:schemeClr val="bg1"/>
            </a:bgClr>
          </a:pattFill>
        </p:spPr>
        <p:txBody>
          <a:bodyPr wrap="square" anchor="ctr">
            <a:noAutofit/>
          </a:bodyPr>
          <a:lstStyle>
            <a:lvl1pPr marL="0" indent="0" algn="ctr">
              <a:buNone/>
              <a:defRPr sz="1100"/>
            </a:lvl1pPr>
          </a:lstStyle>
          <a:p>
            <a:endParaRPr lang="en-US"/>
          </a:p>
        </p:txBody>
      </p:sp>
    </p:spTree>
    <p:extLst>
      <p:ext uri="{BB962C8B-B14F-4D97-AF65-F5344CB8AC3E}">
        <p14:creationId xmlns:p14="http://schemas.microsoft.com/office/powerpoint/2010/main" val="3766582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DFDFD"/>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188685" y="3476172"/>
            <a:ext cx="3175565" cy="3137674"/>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7" name="Picture Placeholder 2"/>
          <p:cNvSpPr>
            <a:spLocks noGrp="1"/>
          </p:cNvSpPr>
          <p:nvPr>
            <p:ph type="pic" sz="quarter" idx="11"/>
          </p:nvPr>
        </p:nvSpPr>
        <p:spPr>
          <a:xfrm>
            <a:off x="188685" y="222384"/>
            <a:ext cx="3175565" cy="3137674"/>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8" name="Picture Placeholder 2"/>
          <p:cNvSpPr>
            <a:spLocks noGrp="1"/>
          </p:cNvSpPr>
          <p:nvPr>
            <p:ph type="pic" sz="quarter" idx="12"/>
          </p:nvPr>
        </p:nvSpPr>
        <p:spPr>
          <a:xfrm>
            <a:off x="3471978" y="3476172"/>
            <a:ext cx="3175565" cy="3137674"/>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9" name="Picture Placeholder 2"/>
          <p:cNvSpPr>
            <a:spLocks noGrp="1"/>
          </p:cNvSpPr>
          <p:nvPr>
            <p:ph type="pic" sz="quarter" idx="13"/>
          </p:nvPr>
        </p:nvSpPr>
        <p:spPr>
          <a:xfrm>
            <a:off x="3471978" y="222384"/>
            <a:ext cx="3175565" cy="3137674"/>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227885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FDFDFD"/>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8403773" y="483327"/>
            <a:ext cx="3274422" cy="5904410"/>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3" name="Picture Placeholder 2"/>
          <p:cNvSpPr>
            <a:spLocks noGrp="1"/>
          </p:cNvSpPr>
          <p:nvPr>
            <p:ph type="pic" sz="quarter" idx="12"/>
          </p:nvPr>
        </p:nvSpPr>
        <p:spPr>
          <a:xfrm>
            <a:off x="4976951" y="483327"/>
            <a:ext cx="3274422" cy="5904410"/>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870549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DFDFD"/>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5199017" y="609599"/>
            <a:ext cx="6348549" cy="5603966"/>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408555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FDFDFD"/>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1265647" y="609599"/>
            <a:ext cx="3277326" cy="5603966"/>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3" name="Picture Placeholder 2"/>
          <p:cNvSpPr>
            <a:spLocks noGrp="1"/>
          </p:cNvSpPr>
          <p:nvPr>
            <p:ph type="pic" sz="quarter" idx="12"/>
          </p:nvPr>
        </p:nvSpPr>
        <p:spPr>
          <a:xfrm>
            <a:off x="4542973" y="609599"/>
            <a:ext cx="3277326" cy="5603966"/>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3974191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DFDFD"/>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8222343" y="609601"/>
            <a:ext cx="3287486" cy="3069772"/>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4" name="Picture Placeholder 2"/>
          <p:cNvSpPr>
            <a:spLocks noGrp="1"/>
          </p:cNvSpPr>
          <p:nvPr>
            <p:ph type="pic" sz="quarter" idx="12"/>
          </p:nvPr>
        </p:nvSpPr>
        <p:spPr>
          <a:xfrm>
            <a:off x="5428342" y="3142343"/>
            <a:ext cx="3287486" cy="3069772"/>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438595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FDFDFD"/>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1291773" y="1009175"/>
            <a:ext cx="2809964" cy="4804814"/>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3" name="Picture Placeholder 2"/>
          <p:cNvSpPr>
            <a:spLocks noGrp="1"/>
          </p:cNvSpPr>
          <p:nvPr>
            <p:ph type="pic" sz="quarter" idx="12"/>
          </p:nvPr>
        </p:nvSpPr>
        <p:spPr>
          <a:xfrm>
            <a:off x="4216402" y="609599"/>
            <a:ext cx="3277326" cy="5603966"/>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2555363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FDFDF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429659" y="1640114"/>
            <a:ext cx="3277326" cy="2670629"/>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
        <p:nvSpPr>
          <p:cNvPr id="4" name="Picture Placeholder 2"/>
          <p:cNvSpPr>
            <a:spLocks noGrp="1"/>
          </p:cNvSpPr>
          <p:nvPr>
            <p:ph type="pic" sz="quarter" idx="11"/>
          </p:nvPr>
        </p:nvSpPr>
        <p:spPr>
          <a:xfrm>
            <a:off x="8403773" y="483327"/>
            <a:ext cx="3274422" cy="5904410"/>
          </a:xfrm>
          <a:pattFill prst="divot">
            <a:fgClr>
              <a:schemeClr val="accent1"/>
            </a:fgClr>
            <a:bgClr>
              <a:schemeClr val="bg1"/>
            </a:bgClr>
          </a:pattFill>
        </p:spPr>
        <p:txBody>
          <a:bodyPr anchor="ctr">
            <a:normAutofit/>
          </a:bodyPr>
          <a:lstStyle>
            <a:lvl1pPr marL="0" indent="0" algn="ctr">
              <a:buNone/>
              <a:defRPr sz="1100"/>
            </a:lvl1pPr>
          </a:lstStyle>
          <a:p>
            <a:endParaRPr lang="en-US"/>
          </a:p>
        </p:txBody>
      </p:sp>
    </p:spTree>
    <p:extLst>
      <p:ext uri="{BB962C8B-B14F-4D97-AF65-F5344CB8AC3E}">
        <p14:creationId xmlns:p14="http://schemas.microsoft.com/office/powerpoint/2010/main" val="69128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19A0D-DBD5-4284-A57B-37A0D3FB5C2C}" type="datetimeFigureOut">
              <a:rPr lang="en-US" smtClean="0"/>
              <a:t>11/25/2022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08666-35B2-42A7-8F66-077C4D5CE518}" type="slidenum">
              <a:rPr lang="en-US" smtClean="0"/>
              <a:t>‹#›</a:t>
            </a:fld>
            <a:endParaRPr lang="en-US"/>
          </a:p>
        </p:txBody>
      </p:sp>
    </p:spTree>
    <p:extLst>
      <p:ext uri="{BB962C8B-B14F-4D97-AF65-F5344CB8AC3E}">
        <p14:creationId xmlns:p14="http://schemas.microsoft.com/office/powerpoint/2010/main" val="3887557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72" r:id="rId20"/>
    <p:sldLayoutId id="2147483673" r:id="rId21"/>
    <p:sldLayoutId id="2147483674" r:id="rId22"/>
    <p:sldLayoutId id="2147483675" r:id="rId23"/>
    <p:sldLayoutId id="2147483676" r:id="rId24"/>
    <p:sldLayoutId id="2147483668" r:id="rId25"/>
    <p:sldLayoutId id="2147483669" r:id="rId26"/>
    <p:sldLayoutId id="2147483670" r:id="rId27"/>
    <p:sldLayoutId id="2147483671"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franceajalimentaire@gmail.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jpeg"/><Relationship Id="rId3" Type="http://schemas.openxmlformats.org/officeDocument/2006/relationships/image" Target="../media/image27.png"/><Relationship Id="rId7" Type="http://schemas.openxmlformats.org/officeDocument/2006/relationships/image" Target="../media/image30.jpe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9.png"/><Relationship Id="rId16" Type="http://schemas.openxmlformats.org/officeDocument/2006/relationships/image" Target="../media/image40.png"/><Relationship Id="rId20" Type="http://schemas.openxmlformats.org/officeDocument/2006/relationships/image" Target="../media/image44.jp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28.jpe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jpg"/><Relationship Id="rId4" Type="http://schemas.microsoft.com/office/2007/relationships/hdphoto" Target="../media/hdphoto2.wdp"/><Relationship Id="rId9" Type="http://schemas.openxmlformats.org/officeDocument/2006/relationships/image" Target="../media/image33.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5.jpeg"/><Relationship Id="rId3" Type="http://schemas.openxmlformats.org/officeDocument/2006/relationships/image" Target="../media/image44.jpg"/><Relationship Id="rId21" Type="http://schemas.openxmlformats.org/officeDocument/2006/relationships/image" Target="../media/image48.jpe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eg"/><Relationship Id="rId2" Type="http://schemas.openxmlformats.org/officeDocument/2006/relationships/image" Target="../media/image43.jpg"/><Relationship Id="rId16" Type="http://schemas.openxmlformats.org/officeDocument/2006/relationships/image" Target="../media/image41.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6.png"/><Relationship Id="rId5" Type="http://schemas.openxmlformats.org/officeDocument/2006/relationships/image" Target="../media/image29.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6.jpe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jpeg"/><Relationship Id="rId7" Type="http://schemas.openxmlformats.org/officeDocument/2006/relationships/image" Target="../media/image50.jpeg"/><Relationship Id="rId2" Type="http://schemas.openxmlformats.org/officeDocument/2006/relationships/image" Target="../media/image48.jpeg"/><Relationship Id="rId1" Type="http://schemas.openxmlformats.org/officeDocument/2006/relationships/slideLayout" Target="../slideLayouts/slideLayout8.xml"/><Relationship Id="rId6" Type="http://schemas.openxmlformats.org/officeDocument/2006/relationships/image" Target="../media/image49.jpg"/><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jpeg"/><Relationship Id="rId7" Type="http://schemas.openxmlformats.org/officeDocument/2006/relationships/image" Target="../media/image48.jpeg"/><Relationship Id="rId2" Type="http://schemas.openxmlformats.org/officeDocument/2006/relationships/image" Target="../media/image49.jpg"/><Relationship Id="rId1" Type="http://schemas.openxmlformats.org/officeDocument/2006/relationships/slideLayout" Target="../slideLayouts/slideLayout9.xml"/><Relationship Id="rId6" Type="http://schemas.openxmlformats.org/officeDocument/2006/relationships/image" Target="../media/image47.png"/><Relationship Id="rId11" Type="http://schemas.openxmlformats.org/officeDocument/2006/relationships/image" Target="../media/image54.jpg"/><Relationship Id="rId5" Type="http://schemas.openxmlformats.org/officeDocument/2006/relationships/image" Target="../media/image46.jpeg"/><Relationship Id="rId10" Type="http://schemas.openxmlformats.org/officeDocument/2006/relationships/image" Target="../media/image53.jpg"/><Relationship Id="rId4" Type="http://schemas.openxmlformats.org/officeDocument/2006/relationships/image" Target="../media/image45.jpe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2.png"/><Relationship Id="rId7" Type="http://schemas.openxmlformats.org/officeDocument/2006/relationships/image" Target="../media/image50.jpeg"/><Relationship Id="rId2" Type="http://schemas.openxmlformats.org/officeDocument/2006/relationships/image" Target="../media/image55.jpg"/><Relationship Id="rId1" Type="http://schemas.openxmlformats.org/officeDocument/2006/relationships/slideLayout" Target="../slideLayouts/slideLayout9.xml"/><Relationship Id="rId6" Type="http://schemas.openxmlformats.org/officeDocument/2006/relationships/image" Target="../media/image49.jpg"/><Relationship Id="rId5" Type="http://schemas.openxmlformats.org/officeDocument/2006/relationships/image" Target="../media/image54.jpg"/><Relationship Id="rId4" Type="http://schemas.openxmlformats.org/officeDocument/2006/relationships/image" Target="../media/image53.jp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jpg"/><Relationship Id="rId2" Type="http://schemas.openxmlformats.org/officeDocument/2006/relationships/image" Target="../media/image55.jpg"/><Relationship Id="rId1" Type="http://schemas.openxmlformats.org/officeDocument/2006/relationships/slideLayout" Target="../slideLayouts/slideLayout9.xml"/><Relationship Id="rId6" Type="http://schemas.openxmlformats.org/officeDocument/2006/relationships/image" Target="../media/image56.jpg"/><Relationship Id="rId5" Type="http://schemas.openxmlformats.org/officeDocument/2006/relationships/image" Target="../media/image54.jpg"/><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6.jpg"/><Relationship Id="rId7" Type="http://schemas.openxmlformats.org/officeDocument/2006/relationships/image" Target="../media/image59.jpg"/><Relationship Id="rId2" Type="http://schemas.openxmlformats.org/officeDocument/2006/relationships/image" Target="../media/image55.jpg"/><Relationship Id="rId1" Type="http://schemas.openxmlformats.org/officeDocument/2006/relationships/slideLayout" Target="../slideLayouts/slideLayout9.xml"/><Relationship Id="rId6" Type="http://schemas.openxmlformats.org/officeDocument/2006/relationships/image" Target="../media/image58.jpg"/><Relationship Id="rId5" Type="http://schemas.openxmlformats.org/officeDocument/2006/relationships/image" Target="../media/image52.png"/><Relationship Id="rId4" Type="http://schemas.openxmlformats.org/officeDocument/2006/relationships/image" Target="../media/image57.jpg"/></Relationships>
</file>

<file path=ppt/slides/_rels/slide17.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59.jpg"/><Relationship Id="rId7" Type="http://schemas.openxmlformats.org/officeDocument/2006/relationships/image" Target="../media/image53.jpg"/><Relationship Id="rId2" Type="http://schemas.openxmlformats.org/officeDocument/2006/relationships/image" Target="../media/image58.jpg"/><Relationship Id="rId1" Type="http://schemas.openxmlformats.org/officeDocument/2006/relationships/slideLayout" Target="../slideLayouts/slideLayout9.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60.jp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4.jpg"/><Relationship Id="rId7" Type="http://schemas.openxmlformats.org/officeDocument/2006/relationships/image" Target="../media/image52.png"/><Relationship Id="rId2" Type="http://schemas.openxmlformats.org/officeDocument/2006/relationships/image" Target="../media/image53.jpg"/><Relationship Id="rId1" Type="http://schemas.openxmlformats.org/officeDocument/2006/relationships/slideLayout" Target="../slideLayouts/slideLayout9.xml"/><Relationship Id="rId6" Type="http://schemas.openxmlformats.org/officeDocument/2006/relationships/image" Target="../media/image60.jpg"/><Relationship Id="rId5" Type="http://schemas.openxmlformats.org/officeDocument/2006/relationships/image" Target="../media/image59.jpg"/><Relationship Id="rId10" Type="http://schemas.openxmlformats.org/officeDocument/2006/relationships/image" Target="../media/image63.jpg"/><Relationship Id="rId4" Type="http://schemas.openxmlformats.org/officeDocument/2006/relationships/image" Target="../media/image58.jpg"/><Relationship Id="rId9"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jpg"/><Relationship Id="rId2" Type="http://schemas.openxmlformats.org/officeDocument/2006/relationships/image" Target="../media/image61.jpg"/><Relationship Id="rId1" Type="http://schemas.openxmlformats.org/officeDocument/2006/relationships/slideLayout" Target="../slideLayouts/slideLayout9.xml"/><Relationship Id="rId6" Type="http://schemas.openxmlformats.org/officeDocument/2006/relationships/image" Target="../media/image64.jpg"/><Relationship Id="rId11" Type="http://schemas.openxmlformats.org/officeDocument/2006/relationships/image" Target="../media/image52.png"/><Relationship Id="rId5" Type="http://schemas.openxmlformats.org/officeDocument/2006/relationships/image" Target="../media/image63.jpg"/><Relationship Id="rId10" Type="http://schemas.openxmlformats.org/officeDocument/2006/relationships/image" Target="../media/image54.jpg"/><Relationship Id="rId4" Type="http://schemas.openxmlformats.org/officeDocument/2006/relationships/image" Target="../media/image47.png"/><Relationship Id="rId9" Type="http://schemas.openxmlformats.org/officeDocument/2006/relationships/image" Target="../media/image53.jpg"/></Relationships>
</file>

<file path=ppt/slides/_rels/slide2.xml.rels><?xml version="1.0" encoding="UTF-8" standalone="yes"?>
<Relationships xmlns="http://schemas.openxmlformats.org/package/2006/relationships"><Relationship Id="rId8" Type="http://schemas.openxmlformats.org/officeDocument/2006/relationships/hyperlink" Target="mailto:franceajalimentaire@gmail.com" TargetMode="External"/><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17/06/relationships/model3d" Target="../media/model3d1.glb"/><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65.jpg"/><Relationship Id="rId7" Type="http://schemas.openxmlformats.org/officeDocument/2006/relationships/image" Target="../media/image62.jpeg"/><Relationship Id="rId2" Type="http://schemas.openxmlformats.org/officeDocument/2006/relationships/image" Target="../media/image64.jpg"/><Relationship Id="rId1" Type="http://schemas.openxmlformats.org/officeDocument/2006/relationships/slideLayout" Target="../slideLayouts/slideLayout27.xml"/><Relationship Id="rId6" Type="http://schemas.openxmlformats.org/officeDocument/2006/relationships/image" Target="../media/image61.jpg"/><Relationship Id="rId5" Type="http://schemas.openxmlformats.org/officeDocument/2006/relationships/image" Target="../media/image67.jp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7.jpg"/><Relationship Id="rId1" Type="http://schemas.openxmlformats.org/officeDocument/2006/relationships/slideLayout" Target="../slideLayouts/slideLayout25.xml"/><Relationship Id="rId6" Type="http://schemas.openxmlformats.org/officeDocument/2006/relationships/image" Target="../media/image68.jpeg"/><Relationship Id="rId5" Type="http://schemas.openxmlformats.org/officeDocument/2006/relationships/image" Target="../media/image66.jpeg"/><Relationship Id="rId4" Type="http://schemas.openxmlformats.org/officeDocument/2006/relationships/image" Target="../media/image65.jpg"/></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7.xml"/><Relationship Id="rId5" Type="http://schemas.openxmlformats.org/officeDocument/2006/relationships/image" Target="../media/image67.jpg"/><Relationship Id="rId4" Type="http://schemas.openxmlformats.org/officeDocument/2006/relationships/image" Target="../media/image70.jpg"/></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5.xml"/><Relationship Id="rId5" Type="http://schemas.openxmlformats.org/officeDocument/2006/relationships/image" Target="../media/image71.jpe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71.jpeg"/><Relationship Id="rId7" Type="http://schemas.openxmlformats.org/officeDocument/2006/relationships/image" Target="../media/image76.jpeg"/><Relationship Id="rId2" Type="http://schemas.openxmlformats.org/officeDocument/2006/relationships/image" Target="../media/image72.jpeg"/><Relationship Id="rId1" Type="http://schemas.openxmlformats.org/officeDocument/2006/relationships/slideLayout" Target="../slideLayouts/slideLayout2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g"/><Relationship Id="rId9" Type="http://schemas.openxmlformats.org/officeDocument/2006/relationships/image" Target="../media/image70.jpg"/></Relationships>
</file>

<file path=ppt/slides/_rels/slide25.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10.xml"/><Relationship Id="rId6" Type="http://schemas.openxmlformats.org/officeDocument/2006/relationships/image" Target="../media/image78.jpg"/><Relationship Id="rId5" Type="http://schemas.openxmlformats.org/officeDocument/2006/relationships/image" Target="../media/image76.jpeg"/><Relationship Id="rId4" Type="http://schemas.openxmlformats.org/officeDocument/2006/relationships/image" Target="../media/image77.jpg"/></Relationships>
</file>

<file path=ppt/slides/_rels/slide2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5.png"/><Relationship Id="rId1" Type="http://schemas.openxmlformats.org/officeDocument/2006/relationships/slideLayout" Target="../slideLayouts/slideLayout10.xml"/><Relationship Id="rId6" Type="http://schemas.openxmlformats.org/officeDocument/2006/relationships/image" Target="../media/image81.jpg"/><Relationship Id="rId5" Type="http://schemas.openxmlformats.org/officeDocument/2006/relationships/image" Target="../media/image79.jpeg"/><Relationship Id="rId4" Type="http://schemas.openxmlformats.org/officeDocument/2006/relationships/image" Target="../media/image80.jpg"/></Relationships>
</file>

<file path=ppt/slides/_rels/slide27.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jpg"/><Relationship Id="rId7" Type="http://schemas.openxmlformats.org/officeDocument/2006/relationships/image" Target="../media/image81.jpg"/><Relationship Id="rId2" Type="http://schemas.openxmlformats.org/officeDocument/2006/relationships/image" Target="../media/image75.png"/><Relationship Id="rId1" Type="http://schemas.openxmlformats.org/officeDocument/2006/relationships/slideLayout" Target="../slideLayouts/slideLayout16.xml"/><Relationship Id="rId6" Type="http://schemas.openxmlformats.org/officeDocument/2006/relationships/image" Target="../media/image82.jpg"/><Relationship Id="rId5" Type="http://schemas.openxmlformats.org/officeDocument/2006/relationships/image" Target="../media/image79.jpeg"/><Relationship Id="rId4" Type="http://schemas.openxmlformats.org/officeDocument/2006/relationships/image" Target="../media/image80.jpg"/><Relationship Id="rId9" Type="http://schemas.openxmlformats.org/officeDocument/2006/relationships/image" Target="../media/image84.jpg"/></Relationships>
</file>

<file path=ppt/slides/_rels/slide28.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4.jpg"/><Relationship Id="rId7" Type="http://schemas.openxmlformats.org/officeDocument/2006/relationships/image" Target="../media/image86.jpeg"/><Relationship Id="rId2" Type="http://schemas.openxmlformats.org/officeDocument/2006/relationships/image" Target="../media/image83.jpg"/><Relationship Id="rId1" Type="http://schemas.openxmlformats.org/officeDocument/2006/relationships/slideLayout" Target="../slideLayouts/slideLayout16.xml"/><Relationship Id="rId6" Type="http://schemas.openxmlformats.org/officeDocument/2006/relationships/image" Target="../media/image85.jpg"/><Relationship Id="rId5" Type="http://schemas.openxmlformats.org/officeDocument/2006/relationships/image" Target="../media/image81.jpg"/><Relationship Id="rId4" Type="http://schemas.openxmlformats.org/officeDocument/2006/relationships/image" Target="../media/image82.jpg"/><Relationship Id="rId9" Type="http://schemas.openxmlformats.org/officeDocument/2006/relationships/image" Target="../media/image88.jpeg"/></Relationships>
</file>

<file path=ppt/slides/_rels/slide29.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6.jpeg"/><Relationship Id="rId7" Type="http://schemas.openxmlformats.org/officeDocument/2006/relationships/image" Target="../media/image84.jpg"/><Relationship Id="rId2" Type="http://schemas.openxmlformats.org/officeDocument/2006/relationships/image" Target="../media/image85.jpg"/><Relationship Id="rId1" Type="http://schemas.openxmlformats.org/officeDocument/2006/relationships/slideLayout" Target="../slideLayouts/slideLayout16.xml"/><Relationship Id="rId6" Type="http://schemas.openxmlformats.org/officeDocument/2006/relationships/image" Target="../media/image83.jpg"/><Relationship Id="rId5" Type="http://schemas.openxmlformats.org/officeDocument/2006/relationships/image" Target="../media/image88.jpeg"/><Relationship Id="rId4" Type="http://schemas.openxmlformats.org/officeDocument/2006/relationships/image" Target="../media/image87.jpg"/><Relationship Id="rId9" Type="http://schemas.openxmlformats.org/officeDocument/2006/relationships/image" Target="../media/image90.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franceajalimentaire@gmail.com"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17/06/relationships/model3d" Target="../media/model3d1.glb"/><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90.jpg"/><Relationship Id="rId7" Type="http://schemas.openxmlformats.org/officeDocument/2006/relationships/image" Target="../media/image88.jpeg"/><Relationship Id="rId2" Type="http://schemas.openxmlformats.org/officeDocument/2006/relationships/image" Target="../media/image89.jpg"/><Relationship Id="rId1" Type="http://schemas.openxmlformats.org/officeDocument/2006/relationships/slideLayout" Target="../slideLayouts/slideLayout16.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jpg"/><Relationship Id="rId9" Type="http://schemas.openxmlformats.org/officeDocument/2006/relationships/image" Target="../media/image92.jpg"/></Relationships>
</file>

<file path=ppt/slides/_rels/slide3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eg"/><Relationship Id="rId1" Type="http://schemas.openxmlformats.org/officeDocument/2006/relationships/slideLayout" Target="../slideLayouts/slideLayout16.xml"/><Relationship Id="rId6" Type="http://schemas.openxmlformats.org/officeDocument/2006/relationships/image" Target="../media/image93.jpg"/><Relationship Id="rId5" Type="http://schemas.openxmlformats.org/officeDocument/2006/relationships/image" Target="../media/image90.jpg"/><Relationship Id="rId4" Type="http://schemas.openxmlformats.org/officeDocument/2006/relationships/image" Target="../media/image89.jp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6.jpg"/><Relationship Id="rId2" Type="http://schemas.openxmlformats.org/officeDocument/2006/relationships/image" Target="../media/image93.jpg"/><Relationship Id="rId1" Type="http://schemas.openxmlformats.org/officeDocument/2006/relationships/slideLayout" Target="../slideLayouts/slideLayout16.xml"/><Relationship Id="rId6" Type="http://schemas.openxmlformats.org/officeDocument/2006/relationships/image" Target="../media/image95.jpg"/><Relationship Id="rId5" Type="http://schemas.openxmlformats.org/officeDocument/2006/relationships/image" Target="../media/image94.jpeg"/><Relationship Id="rId4" Type="http://schemas.openxmlformats.org/officeDocument/2006/relationships/image" Target="../media/image92.jpg"/></Relationships>
</file>

<file path=ppt/slides/_rels/slide33.xml.rels><?xml version="1.0" encoding="UTF-8" standalone="yes"?>
<Relationships xmlns="http://schemas.openxmlformats.org/package/2006/relationships"><Relationship Id="rId3" Type="http://schemas.openxmlformats.org/officeDocument/2006/relationships/image" Target="../media/image95.jpg"/><Relationship Id="rId7" Type="http://schemas.openxmlformats.org/officeDocument/2006/relationships/image" Target="../media/image98.png"/><Relationship Id="rId2" Type="http://schemas.openxmlformats.org/officeDocument/2006/relationships/image" Target="../media/image94.jpeg"/><Relationship Id="rId1" Type="http://schemas.openxmlformats.org/officeDocument/2006/relationships/slideLayout" Target="../slideLayouts/slideLayout16.xml"/><Relationship Id="rId6" Type="http://schemas.openxmlformats.org/officeDocument/2006/relationships/image" Target="../media/image97.jpeg"/><Relationship Id="rId5" Type="http://schemas.openxmlformats.org/officeDocument/2006/relationships/image" Target="../media/image93.jpg"/><Relationship Id="rId4" Type="http://schemas.openxmlformats.org/officeDocument/2006/relationships/image" Target="../media/image96.jpg"/></Relationships>
</file>

<file path=ppt/slides/_rels/slide3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8.png"/><Relationship Id="rId7" Type="http://schemas.openxmlformats.org/officeDocument/2006/relationships/image" Target="../media/image99.jpg"/><Relationship Id="rId2" Type="http://schemas.openxmlformats.org/officeDocument/2006/relationships/image" Target="../media/image97.jpeg"/><Relationship Id="rId1" Type="http://schemas.openxmlformats.org/officeDocument/2006/relationships/slideLayout" Target="../slideLayouts/slideLayout16.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eg"/></Relationships>
</file>

<file path=ppt/slides/_rels/slide35.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100.jpeg"/><Relationship Id="rId7" Type="http://schemas.openxmlformats.org/officeDocument/2006/relationships/image" Target="../media/image102.jpeg"/><Relationship Id="rId2" Type="http://schemas.openxmlformats.org/officeDocument/2006/relationships/image" Target="../media/image99.jpg"/><Relationship Id="rId1" Type="http://schemas.openxmlformats.org/officeDocument/2006/relationships/slideLayout" Target="../slideLayouts/slideLayout16.xml"/><Relationship Id="rId6" Type="http://schemas.openxmlformats.org/officeDocument/2006/relationships/image" Target="../media/image101.jpg"/><Relationship Id="rId5" Type="http://schemas.openxmlformats.org/officeDocument/2006/relationships/image" Target="../media/image98.png"/><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2.jpeg"/><Relationship Id="rId7" Type="http://schemas.openxmlformats.org/officeDocument/2006/relationships/image" Target="../media/image104.jpg"/><Relationship Id="rId2" Type="http://schemas.openxmlformats.org/officeDocument/2006/relationships/image" Target="../media/image101.jpg"/><Relationship Id="rId1" Type="http://schemas.openxmlformats.org/officeDocument/2006/relationships/slideLayout" Target="../slideLayouts/slideLayout16.xml"/><Relationship Id="rId6" Type="http://schemas.openxmlformats.org/officeDocument/2006/relationships/image" Target="../media/image100.jpeg"/><Relationship Id="rId5" Type="http://schemas.openxmlformats.org/officeDocument/2006/relationships/image" Target="../media/image99.jpg"/><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105.jpeg"/><Relationship Id="rId7" Type="http://schemas.openxmlformats.org/officeDocument/2006/relationships/image" Target="../media/image101.jpg"/><Relationship Id="rId2" Type="http://schemas.openxmlformats.org/officeDocument/2006/relationships/image" Target="../media/image104.jpg"/><Relationship Id="rId1" Type="http://schemas.openxmlformats.org/officeDocument/2006/relationships/slideLayout" Target="../slideLayouts/slideLayout16.xml"/><Relationship Id="rId6" Type="http://schemas.openxmlformats.org/officeDocument/2006/relationships/image" Target="../media/image77.jp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03.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105.jpeg"/><Relationship Id="rId2" Type="http://schemas.openxmlformats.org/officeDocument/2006/relationships/image" Target="../media/image106.png"/><Relationship Id="rId1" Type="http://schemas.openxmlformats.org/officeDocument/2006/relationships/slideLayout" Target="../slideLayouts/slideLayout16.xml"/><Relationship Id="rId6" Type="http://schemas.openxmlformats.org/officeDocument/2006/relationships/image" Target="../media/image104.jpg"/><Relationship Id="rId5" Type="http://schemas.openxmlformats.org/officeDocument/2006/relationships/image" Target="../media/image107.png"/><Relationship Id="rId4" Type="http://schemas.openxmlformats.org/officeDocument/2006/relationships/image" Target="../media/image108.jpg"/></Relationships>
</file>

<file path=ppt/slides/_rels/slide39.xml.rels><?xml version="1.0" encoding="UTF-8" standalone="yes"?>
<Relationships xmlns="http://schemas.openxmlformats.org/package/2006/relationships"><Relationship Id="rId3" Type="http://schemas.openxmlformats.org/officeDocument/2006/relationships/image" Target="../media/image108.jpg"/><Relationship Id="rId7" Type="http://schemas.openxmlformats.org/officeDocument/2006/relationships/image" Target="../media/image106.png"/><Relationship Id="rId2" Type="http://schemas.openxmlformats.org/officeDocument/2006/relationships/image" Target="../media/image109.jpeg"/><Relationship Id="rId1" Type="http://schemas.openxmlformats.org/officeDocument/2006/relationships/slideLayout" Target="../slideLayouts/slideLayout17.xml"/><Relationship Id="rId6" Type="http://schemas.openxmlformats.org/officeDocument/2006/relationships/image" Target="../media/image110.jpg"/><Relationship Id="rId5" Type="http://schemas.openxmlformats.org/officeDocument/2006/relationships/image" Target="../media/image107.png"/><Relationship Id="rId4" Type="http://schemas.openxmlformats.org/officeDocument/2006/relationships/image" Target="../media/image77.jp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17/06/relationships/model3d" Target="../media/model3d1.glb"/><Relationship Id="rId7" Type="http://schemas.openxmlformats.org/officeDocument/2006/relationships/hyperlink" Target="mailto:franceajalimentaire@gmail.com" TargetMode="External"/><Relationship Id="rId12" Type="http://schemas.openxmlformats.org/officeDocument/2006/relationships/image" Target="../media/image13.png"/><Relationship Id="rId2" Type="http://schemas.openxmlformats.org/officeDocument/2006/relationships/image" Target="../media/image5.jp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2.png"/><Relationship Id="rId5" Type="http://schemas.openxmlformats.org/officeDocument/2006/relationships/image" Target="../media/image3.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10.jpg"/><Relationship Id="rId7" Type="http://schemas.openxmlformats.org/officeDocument/2006/relationships/image" Target="../media/image113.jpg"/><Relationship Id="rId2" Type="http://schemas.openxmlformats.org/officeDocument/2006/relationships/image" Target="../media/image109.jpeg"/><Relationship Id="rId1" Type="http://schemas.openxmlformats.org/officeDocument/2006/relationships/slideLayout" Target="../slideLayouts/slideLayout18.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08.jpg"/></Relationships>
</file>

<file path=ppt/slides/_rels/slide41.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1.jpg"/><Relationship Id="rId7" Type="http://schemas.openxmlformats.org/officeDocument/2006/relationships/image" Target="../media/image114.jpg"/><Relationship Id="rId2" Type="http://schemas.openxmlformats.org/officeDocument/2006/relationships/image" Target="../media/image109.jpeg"/><Relationship Id="rId1" Type="http://schemas.openxmlformats.org/officeDocument/2006/relationships/slideLayout" Target="../slideLayouts/slideLayout20.xml"/><Relationship Id="rId6" Type="http://schemas.openxmlformats.org/officeDocument/2006/relationships/image" Target="../media/image110.jpg"/><Relationship Id="rId5" Type="http://schemas.openxmlformats.org/officeDocument/2006/relationships/image" Target="../media/image113.jpg"/><Relationship Id="rId4" Type="http://schemas.openxmlformats.org/officeDocument/2006/relationships/image" Target="../media/image112.jpg"/><Relationship Id="rId9" Type="http://schemas.openxmlformats.org/officeDocument/2006/relationships/image" Target="../media/image116.jpg"/></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g"/><Relationship Id="rId7" Type="http://schemas.openxmlformats.org/officeDocument/2006/relationships/image" Target="../media/image116.jpg"/><Relationship Id="rId2" Type="http://schemas.openxmlformats.org/officeDocument/2006/relationships/image" Target="../media/image111.jpg"/><Relationship Id="rId1" Type="http://schemas.openxmlformats.org/officeDocument/2006/relationships/slideLayout" Target="../slideLayouts/slideLayout20.xml"/><Relationship Id="rId6" Type="http://schemas.openxmlformats.org/officeDocument/2006/relationships/image" Target="../media/image115.jpg"/><Relationship Id="rId11" Type="http://schemas.openxmlformats.org/officeDocument/2006/relationships/image" Target="../media/image120.jpg"/><Relationship Id="rId5" Type="http://schemas.openxmlformats.org/officeDocument/2006/relationships/image" Target="../media/image114.jpg"/><Relationship Id="rId10" Type="http://schemas.openxmlformats.org/officeDocument/2006/relationships/image" Target="../media/image119.jpeg"/><Relationship Id="rId4" Type="http://schemas.openxmlformats.org/officeDocument/2006/relationships/image" Target="../media/image113.jpg"/><Relationship Id="rId9" Type="http://schemas.openxmlformats.org/officeDocument/2006/relationships/image" Target="../media/image118.jpeg"/></Relationships>
</file>

<file path=ppt/slides/_rels/slide43.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120.jpg"/><Relationship Id="rId7" Type="http://schemas.openxmlformats.org/officeDocument/2006/relationships/image" Target="../media/image121.jpg"/><Relationship Id="rId2" Type="http://schemas.openxmlformats.org/officeDocument/2006/relationships/image" Target="../media/image118.jpeg"/><Relationship Id="rId1" Type="http://schemas.openxmlformats.org/officeDocument/2006/relationships/slideLayout" Target="../slideLayouts/slideLayout20.xml"/><Relationship Id="rId6" Type="http://schemas.openxmlformats.org/officeDocument/2006/relationships/image" Target="../media/image116.jpg"/><Relationship Id="rId11" Type="http://schemas.openxmlformats.org/officeDocument/2006/relationships/image" Target="../media/image124.jpeg"/><Relationship Id="rId5" Type="http://schemas.openxmlformats.org/officeDocument/2006/relationships/image" Target="../media/image115.jpg"/><Relationship Id="rId10" Type="http://schemas.openxmlformats.org/officeDocument/2006/relationships/image" Target="../media/image117.png"/><Relationship Id="rId4" Type="http://schemas.openxmlformats.org/officeDocument/2006/relationships/image" Target="../media/image114.jpg"/><Relationship Id="rId9" Type="http://schemas.openxmlformats.org/officeDocument/2006/relationships/image" Target="../media/image123.jpg"/></Relationships>
</file>

<file path=ppt/slides/_rels/slide4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25.jpeg"/><Relationship Id="rId7" Type="http://schemas.openxmlformats.org/officeDocument/2006/relationships/image" Target="../media/image123.jpg"/><Relationship Id="rId2" Type="http://schemas.openxmlformats.org/officeDocument/2006/relationships/image" Target="../media/image121.jpg"/><Relationship Id="rId1" Type="http://schemas.openxmlformats.org/officeDocument/2006/relationships/slideLayout" Target="../slideLayouts/slideLayout21.xml"/><Relationship Id="rId6" Type="http://schemas.openxmlformats.org/officeDocument/2006/relationships/image" Target="../media/image127.png"/><Relationship Id="rId11" Type="http://schemas.openxmlformats.org/officeDocument/2006/relationships/image" Target="../media/image124.jpeg"/><Relationship Id="rId5" Type="http://schemas.openxmlformats.org/officeDocument/2006/relationships/image" Target="../media/image122.jpg"/><Relationship Id="rId10" Type="http://schemas.openxmlformats.org/officeDocument/2006/relationships/image" Target="../media/image117.png"/><Relationship Id="rId4" Type="http://schemas.openxmlformats.org/officeDocument/2006/relationships/image" Target="../media/image126.png"/><Relationship Id="rId9" Type="http://schemas.openxmlformats.org/officeDocument/2006/relationships/image" Target="../media/image120.jpg"/></Relationships>
</file>

<file path=ppt/slides/_rels/slide45.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3.jpg"/><Relationship Id="rId2" Type="http://schemas.openxmlformats.org/officeDocument/2006/relationships/image" Target="../media/image126.png"/><Relationship Id="rId1" Type="http://schemas.openxmlformats.org/officeDocument/2006/relationships/slideLayout" Target="../slideLayouts/slideLayout24.xml"/><Relationship Id="rId6" Type="http://schemas.openxmlformats.org/officeDocument/2006/relationships/image" Target="../media/image122.jpg"/><Relationship Id="rId5" Type="http://schemas.openxmlformats.org/officeDocument/2006/relationships/image" Target="../media/image128.jpg"/><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31.jpg"/><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30.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129.jp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8.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hyperlink" Target="mailto:Franceajalimentaire@gmail.com" TargetMode="External"/><Relationship Id="rId26" Type="http://schemas.openxmlformats.org/officeDocument/2006/relationships/image" Target="../media/image16.png"/><Relationship Id="rId3" Type="http://schemas.openxmlformats.org/officeDocument/2006/relationships/image" Target="../media/image133.png"/><Relationship Id="rId21" Type="http://schemas.openxmlformats.org/officeDocument/2006/relationships/image" Target="../media/image11.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hyperlink" Target="http://www.franceajfood.com/" TargetMode="External"/><Relationship Id="rId25" Type="http://schemas.openxmlformats.org/officeDocument/2006/relationships/image" Target="../media/image15.png"/><Relationship Id="rId2" Type="http://schemas.openxmlformats.org/officeDocument/2006/relationships/image" Target="../media/image132.jpg"/><Relationship Id="rId16" Type="http://schemas.openxmlformats.org/officeDocument/2006/relationships/hyperlink" Target="http://www.franceajalimentaire.com/" TargetMode="External"/><Relationship Id="rId20"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136.png"/><Relationship Id="rId11" Type="http://schemas.openxmlformats.org/officeDocument/2006/relationships/image" Target="../media/image141.png"/><Relationship Id="rId24" Type="http://schemas.openxmlformats.org/officeDocument/2006/relationships/image" Target="../media/image14.png"/><Relationship Id="rId5" Type="http://schemas.openxmlformats.org/officeDocument/2006/relationships/image" Target="../media/image135.png"/><Relationship Id="rId15" Type="http://schemas.openxmlformats.org/officeDocument/2006/relationships/image" Target="../media/image145.png"/><Relationship Id="rId23" Type="http://schemas.openxmlformats.org/officeDocument/2006/relationships/image" Target="../media/image13.png"/><Relationship Id="rId10" Type="http://schemas.openxmlformats.org/officeDocument/2006/relationships/image" Target="../media/image140.png"/><Relationship Id="rId19" Type="http://schemas.openxmlformats.org/officeDocument/2006/relationships/image" Target="../media/image9.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 Id="rId22" Type="http://schemas.openxmlformats.org/officeDocument/2006/relationships/image" Target="../media/image12.png"/><Relationship Id="rId27" Type="http://schemas.openxmlformats.org/officeDocument/2006/relationships/image" Target="../media/image17.png"/></Relationships>
</file>

<file path=ppt/slides/_rels/slide4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9.png"/><Relationship Id="rId26" Type="http://schemas.openxmlformats.org/officeDocument/2006/relationships/image" Target="../media/image17.png"/><Relationship Id="rId3" Type="http://schemas.openxmlformats.org/officeDocument/2006/relationships/image" Target="../media/image134.png"/><Relationship Id="rId21" Type="http://schemas.openxmlformats.org/officeDocument/2006/relationships/image" Target="../media/image12.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hyperlink" Target="http://www.franceajfood.com/" TargetMode="External"/><Relationship Id="rId25" Type="http://schemas.openxmlformats.org/officeDocument/2006/relationships/image" Target="../media/image16.png"/><Relationship Id="rId2" Type="http://schemas.openxmlformats.org/officeDocument/2006/relationships/image" Target="../media/image133.png"/><Relationship Id="rId16" Type="http://schemas.openxmlformats.org/officeDocument/2006/relationships/hyperlink" Target="http://www.franceajalimentaire.com/" TargetMode="External"/><Relationship Id="rId20"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137.png"/><Relationship Id="rId11" Type="http://schemas.openxmlformats.org/officeDocument/2006/relationships/image" Target="../media/image142.png"/><Relationship Id="rId24" Type="http://schemas.openxmlformats.org/officeDocument/2006/relationships/image" Target="../media/image15.png"/><Relationship Id="rId5" Type="http://schemas.openxmlformats.org/officeDocument/2006/relationships/image" Target="../media/image136.png"/><Relationship Id="rId15" Type="http://schemas.openxmlformats.org/officeDocument/2006/relationships/hyperlink" Target="mailto:Franceajalimentaire@gmail.com" TargetMode="External"/><Relationship Id="rId23" Type="http://schemas.openxmlformats.org/officeDocument/2006/relationships/image" Target="../media/image14.png"/><Relationship Id="rId10" Type="http://schemas.openxmlformats.org/officeDocument/2006/relationships/image" Target="../media/image141.png"/><Relationship Id="rId19" Type="http://schemas.openxmlformats.org/officeDocument/2006/relationships/image" Target="../media/image10.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1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g"/><Relationship Id="rId17" Type="http://schemas.openxmlformats.org/officeDocument/2006/relationships/image" Target="../media/image22.png"/><Relationship Id="rId2" Type="http://schemas.openxmlformats.org/officeDocument/2006/relationships/image" Target="../media/image5.jpg"/><Relationship Id="rId16" Type="http://schemas.microsoft.com/office/2017/06/relationships/model3d" Target="../media/model3d1.glb"/><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3.png"/><Relationship Id="rId5" Type="http://schemas.openxmlformats.org/officeDocument/2006/relationships/image" Target="../media/image11.png"/><Relationship Id="rId15" Type="http://schemas.openxmlformats.org/officeDocument/2006/relationships/image" Target="../media/image21.jp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20.jpeg"/><Relationship Id="rId10" Type="http://schemas.openxmlformats.org/officeDocument/2006/relationships/image" Target="../media/image24.jpeg"/><Relationship Id="rId4" Type="http://schemas.microsoft.com/office/2007/relationships/hdphoto" Target="../media/hdphoto1.wdp"/><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jpg"/><Relationship Id="rId7"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4.jpe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9.png"/><Relationship Id="rId16" Type="http://schemas.openxmlformats.org/officeDocument/2006/relationships/image" Target="../media/image40.png"/><Relationship Id="rId20" Type="http://schemas.openxmlformats.org/officeDocument/2006/relationships/image" Target="../media/image26.jpg"/><Relationship Id="rId1" Type="http://schemas.openxmlformats.org/officeDocument/2006/relationships/slideLayout" Target="../slideLayouts/slideLayout5.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8.jpe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25.jpeg"/><Relationship Id="rId4" Type="http://schemas.microsoft.com/office/2007/relationships/hdphoto" Target="../media/hdphoto2.wdp"/><Relationship Id="rId9" Type="http://schemas.openxmlformats.org/officeDocument/2006/relationships/image" Target="../media/image33.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83EA95D5-DA9F-A11B-46B7-CB7DEFC19AF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rcRect t="12221" b="12221"/>
          <a:stretch>
            <a:fillRect/>
          </a:stretch>
        </p:blipFill>
        <p:spPr>
          <a:xfrm>
            <a:off x="-1" y="0"/>
            <a:ext cx="12192000" cy="6858000"/>
          </a:xfrm>
          <a:prstGeom prst="rect">
            <a:avLst/>
          </a:prstGeom>
          <a:pattFill prst="divot">
            <a:fgClr>
              <a:schemeClr val="accent1"/>
            </a:fgClr>
            <a:bgClr>
              <a:schemeClr val="bg1"/>
            </a:bgClr>
          </a:pattFill>
        </p:spPr>
      </p:pic>
      <p:grpSp>
        <p:nvGrpSpPr>
          <p:cNvPr id="3" name="Group 2" hidden="1"/>
          <p:cNvGrpSpPr/>
          <p:nvPr/>
        </p:nvGrpSpPr>
        <p:grpSpPr>
          <a:xfrm>
            <a:off x="4535602" y="3968841"/>
            <a:ext cx="3495013" cy="220373"/>
            <a:chOff x="4341349" y="3770058"/>
            <a:chExt cx="3495013" cy="220373"/>
          </a:xfrm>
        </p:grpSpPr>
        <p:sp>
          <p:nvSpPr>
            <p:cNvPr id="5" name="Text Placeholder 2"/>
            <p:cNvSpPr txBox="1">
              <a:spLocks/>
            </p:cNvSpPr>
            <p:nvPr/>
          </p:nvSpPr>
          <p:spPr>
            <a:xfrm>
              <a:off x="4400984" y="3770058"/>
              <a:ext cx="3316108" cy="2203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POWERPOINT TEMPLATE</a:t>
              </a:r>
            </a:p>
          </p:txBody>
        </p:sp>
        <p:sp>
          <p:nvSpPr>
            <p:cNvPr id="2" name="Oval 1"/>
            <p:cNvSpPr/>
            <p:nvPr/>
          </p:nvSpPr>
          <p:spPr>
            <a:xfrm>
              <a:off x="4341349" y="3798621"/>
              <a:ext cx="119270" cy="119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17092" y="3798621"/>
              <a:ext cx="119270" cy="119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34820F9E-F874-77BD-D9CA-4CB3990E5CCE}"/>
              </a:ext>
            </a:extLst>
          </p:cNvPr>
          <p:cNvSpPr txBox="1"/>
          <p:nvPr/>
        </p:nvSpPr>
        <p:spPr>
          <a:xfrm>
            <a:off x="24401972" y="3650605"/>
            <a:ext cx="6711068" cy="1077218"/>
          </a:xfrm>
          <a:prstGeom prst="rect">
            <a:avLst/>
          </a:prstGeom>
          <a:noFill/>
        </p:spPr>
        <p:txBody>
          <a:bodyPr wrap="none" rtlCol="0">
            <a:spAutoFit/>
          </a:bodyPr>
          <a:lstStyle/>
          <a:p>
            <a:pPr algn="ctr"/>
            <a:r>
              <a:rPr lang="en-US" sz="3200" b="0" i="0" u="none" strike="noStrike" baseline="0" dirty="0">
                <a:solidFill>
                  <a:schemeClr val="bg1"/>
                </a:solidFill>
                <a:latin typeface="Helvetica Neue"/>
              </a:rPr>
              <a:t>We guarantee our business partner </a:t>
            </a:r>
          </a:p>
          <a:p>
            <a:pPr algn="ctr"/>
            <a:r>
              <a:rPr lang="en-US" sz="3200" b="0" i="0" u="none" strike="noStrike" baseline="0" dirty="0">
                <a:solidFill>
                  <a:schemeClr val="bg1"/>
                </a:solidFill>
                <a:latin typeface="Helvetica Neue"/>
              </a:rPr>
              <a:t>any brand, anywhere, anytime. </a:t>
            </a:r>
            <a:endParaRPr lang="en-US" sz="3200" dirty="0">
              <a:solidFill>
                <a:schemeClr val="bg1"/>
              </a:solidFill>
              <a:latin typeface="Helvetica Neue"/>
            </a:endParaRPr>
          </a:p>
        </p:txBody>
      </p:sp>
      <p:pic>
        <p:nvPicPr>
          <p:cNvPr id="22" name="Picture 21">
            <a:extLst>
              <a:ext uri="{FF2B5EF4-FFF2-40B4-BE49-F238E27FC236}">
                <a16:creationId xmlns:a16="http://schemas.microsoft.com/office/drawing/2014/main" id="{090072AB-2BD2-063A-08A9-AA435F1EB1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8635" y="-2883388"/>
            <a:ext cx="3254727" cy="3254727"/>
          </a:xfrm>
          <a:prstGeom prst="rect">
            <a:avLst/>
          </a:prstGeom>
        </p:spPr>
      </p:pic>
      <p:sp>
        <p:nvSpPr>
          <p:cNvPr id="23" name="Rectangle 22">
            <a:extLst>
              <a:ext uri="{FF2B5EF4-FFF2-40B4-BE49-F238E27FC236}">
                <a16:creationId xmlns:a16="http://schemas.microsoft.com/office/drawing/2014/main" id="{C8DE89CE-DE7A-B69B-C047-AE70A86BB24D}"/>
              </a:ext>
            </a:extLst>
          </p:cNvPr>
          <p:cNvSpPr/>
          <p:nvPr/>
        </p:nvSpPr>
        <p:spPr>
          <a:xfrm>
            <a:off x="-6368723" y="5911274"/>
            <a:ext cx="4202546" cy="683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082B99F-716E-23E7-2742-A2ED1D5A242F}"/>
              </a:ext>
            </a:extLst>
          </p:cNvPr>
          <p:cNvSpPr txBox="1"/>
          <p:nvPr/>
        </p:nvSpPr>
        <p:spPr>
          <a:xfrm>
            <a:off x="-11370621" y="6052964"/>
            <a:ext cx="3490849" cy="400110"/>
          </a:xfrm>
          <a:prstGeom prst="rect">
            <a:avLst/>
          </a:prstGeom>
          <a:noFill/>
        </p:spPr>
        <p:txBody>
          <a:bodyPr wrap="square" rtlCol="0">
            <a:spAutoFit/>
          </a:bodyPr>
          <a:lstStyle/>
          <a:p>
            <a:pPr algn="ctr"/>
            <a:r>
              <a:rPr lang="en-US" sz="2000" dirty="0">
                <a:solidFill>
                  <a:schemeClr val="tx1">
                    <a:lumMod val="75000"/>
                    <a:lumOff val="25000"/>
                  </a:schemeClr>
                </a:solidFill>
                <a:latin typeface="Helvetica Neue"/>
              </a:rPr>
              <a:t>www.franceajalimentaire.com</a:t>
            </a:r>
          </a:p>
        </p:txBody>
      </p:sp>
      <p:sp>
        <p:nvSpPr>
          <p:cNvPr id="4" name="TextBox 3">
            <a:extLst>
              <a:ext uri="{FF2B5EF4-FFF2-40B4-BE49-F238E27FC236}">
                <a16:creationId xmlns:a16="http://schemas.microsoft.com/office/drawing/2014/main" id="{9A46577D-6687-E687-06E0-307960463202}"/>
              </a:ext>
            </a:extLst>
          </p:cNvPr>
          <p:cNvSpPr txBox="1"/>
          <p:nvPr/>
        </p:nvSpPr>
        <p:spPr>
          <a:xfrm>
            <a:off x="11490325" y="5763767"/>
            <a:ext cx="4051670" cy="584775"/>
          </a:xfrm>
          <a:prstGeom prst="rect">
            <a:avLst/>
          </a:prstGeom>
          <a:noFill/>
        </p:spPr>
        <p:txBody>
          <a:bodyPr wrap="square" rtlCol="0">
            <a:spAutoFit/>
          </a:bodyPr>
          <a:lstStyle/>
          <a:p>
            <a:pPr algn="r"/>
            <a:r>
              <a:rPr lang="en-US" sz="1600" dirty="0">
                <a:solidFill>
                  <a:schemeClr val="bg1"/>
                </a:solidFill>
                <a:latin typeface="Helvetica Neue"/>
                <a:hlinkClick r:id="rId5">
                  <a:extLst>
                    <a:ext uri="{A12FA001-AC4F-418D-AE19-62706E023703}">
                      <ahyp:hlinkClr xmlns:ahyp="http://schemas.microsoft.com/office/drawing/2018/hyperlinkcolor" val="tx"/>
                    </a:ext>
                  </a:extLst>
                </a:hlinkClick>
              </a:rPr>
              <a:t>franceajalimentaire@gmail.com</a:t>
            </a:r>
            <a:endParaRPr lang="en-US" sz="1600" dirty="0">
              <a:solidFill>
                <a:schemeClr val="bg1"/>
              </a:solidFill>
              <a:latin typeface="Helvetica Neue"/>
            </a:endParaRPr>
          </a:p>
          <a:p>
            <a:pPr algn="r"/>
            <a:r>
              <a:rPr lang="en-US" sz="1600" dirty="0">
                <a:solidFill>
                  <a:schemeClr val="bg1"/>
                </a:solidFill>
                <a:latin typeface="Helvetica Neue"/>
              </a:rPr>
              <a:t>+(855) 17 909 642 | 16 909 642</a:t>
            </a:r>
          </a:p>
        </p:txBody>
      </p:sp>
    </p:spTree>
    <p:extLst>
      <p:ext uri="{BB962C8B-B14F-4D97-AF65-F5344CB8AC3E}">
        <p14:creationId xmlns:p14="http://schemas.microsoft.com/office/powerpoint/2010/main" val="8309194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180">
        <p159:morph option="byObject"/>
      </p:transition>
    </mc:Choice>
    <mc:Fallback>
      <p:transition spd="slow" advTm="218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0D095-A69D-BBC8-E2B4-AB252C00F1CF}"/>
              </a:ext>
            </a:extLst>
          </p:cNvPr>
          <p:cNvPicPr>
            <a:picLocks noChangeAspect="1"/>
          </p:cNvPicPr>
          <p:nvPr/>
        </p:nvPicPr>
        <p:blipFill>
          <a:blip r:embed="rId2"/>
          <a:stretch>
            <a:fillRect/>
          </a:stretch>
        </p:blipFill>
        <p:spPr>
          <a:xfrm>
            <a:off x="10460482" y="-529921"/>
            <a:ext cx="2840218" cy="2206321"/>
          </a:xfrm>
          <a:prstGeom prst="rect">
            <a:avLst/>
          </a:prstGeom>
        </p:spPr>
      </p:pic>
      <p:pic>
        <p:nvPicPr>
          <p:cNvPr id="4" name="Picture Placeholder 2">
            <a:extLst>
              <a:ext uri="{FF2B5EF4-FFF2-40B4-BE49-F238E27FC236}">
                <a16:creationId xmlns:a16="http://schemas.microsoft.com/office/drawing/2014/main" id="{A99F6F03-379D-4AC0-E755-5397FCCE044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rcRect l="42890" t="2" r="464" b="37997"/>
          <a:stretch/>
        </p:blipFill>
        <p:spPr>
          <a:xfrm flipH="1">
            <a:off x="5199048" y="-6286494"/>
            <a:ext cx="6348549" cy="3474720"/>
          </a:xfrm>
          <a:prstGeom prst="rect">
            <a:avLst/>
          </a:prstGeom>
          <a:pattFill prst="divot">
            <a:fgClr>
              <a:schemeClr val="accent1"/>
            </a:fgClr>
            <a:bgClr>
              <a:schemeClr val="bg1"/>
            </a:bgClr>
          </a:pattFill>
        </p:spPr>
      </p:pic>
      <p:pic>
        <p:nvPicPr>
          <p:cNvPr id="9" name="Picture 8">
            <a:extLst>
              <a:ext uri="{FF2B5EF4-FFF2-40B4-BE49-F238E27FC236}">
                <a16:creationId xmlns:a16="http://schemas.microsoft.com/office/drawing/2014/main" id="{32733395-08BA-B1DE-2E27-FEF92928F2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0" r="-166"/>
          <a:stretch/>
        </p:blipFill>
        <p:spPr>
          <a:xfrm>
            <a:off x="5199044" y="-2200499"/>
            <a:ext cx="6348526" cy="2012632"/>
          </a:xfrm>
          <a:prstGeom prst="rect">
            <a:avLst/>
          </a:prstGeom>
        </p:spPr>
      </p:pic>
      <p:pic>
        <p:nvPicPr>
          <p:cNvPr id="23" name="Picture 22">
            <a:extLst>
              <a:ext uri="{FF2B5EF4-FFF2-40B4-BE49-F238E27FC236}">
                <a16:creationId xmlns:a16="http://schemas.microsoft.com/office/drawing/2014/main" id="{DB21F72B-9DB0-EA8C-AD75-D6A9DB21D8A6}"/>
              </a:ext>
            </a:extLst>
          </p:cNvPr>
          <p:cNvPicPr>
            <a:picLocks noChangeAspect="1"/>
          </p:cNvPicPr>
          <p:nvPr/>
        </p:nvPicPr>
        <p:blipFill>
          <a:blip r:embed="rId6"/>
          <a:stretch>
            <a:fillRect/>
          </a:stretch>
        </p:blipFill>
        <p:spPr>
          <a:xfrm>
            <a:off x="7786151" y="5866529"/>
            <a:ext cx="714039" cy="567569"/>
          </a:xfrm>
          <a:prstGeom prst="rect">
            <a:avLst/>
          </a:prstGeom>
        </p:spPr>
      </p:pic>
      <p:pic>
        <p:nvPicPr>
          <p:cNvPr id="5" name="Picture Placeholder 4"/>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30506" r="30506"/>
          <a:stretch/>
        </p:blipFill>
        <p:spPr>
          <a:xfrm>
            <a:off x="1265647" y="609599"/>
            <a:ext cx="3277326" cy="5603966"/>
          </a:xfrm>
        </p:spPr>
      </p:pic>
      <p:sp>
        <p:nvSpPr>
          <p:cNvPr id="7" name="Text Placeholder 2"/>
          <p:cNvSpPr txBox="1">
            <a:spLocks/>
          </p:cNvSpPr>
          <p:nvPr/>
        </p:nvSpPr>
        <p:spPr>
          <a:xfrm>
            <a:off x="7932589" y="609599"/>
            <a:ext cx="2317495"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COFFEE</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BEAN</a:t>
            </a:r>
          </a:p>
        </p:txBody>
      </p:sp>
      <p:sp>
        <p:nvSpPr>
          <p:cNvPr id="12" name="Rectangle 11"/>
          <p:cNvSpPr/>
          <p:nvPr/>
        </p:nvSpPr>
        <p:spPr>
          <a:xfrm rot="16200000" flipV="1">
            <a:off x="-1363632" y="4130927"/>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4F72D774-9783-AD21-B9E9-D637AA99028F}"/>
              </a:ext>
            </a:extLst>
          </p:cNvPr>
          <p:cNvSpPr txBox="1">
            <a:spLocks/>
          </p:cNvSpPr>
          <p:nvPr/>
        </p:nvSpPr>
        <p:spPr>
          <a:xfrm rot="16200000">
            <a:off x="-279494" y="988689"/>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14" name="Picture 13">
            <a:extLst>
              <a:ext uri="{FF2B5EF4-FFF2-40B4-BE49-F238E27FC236}">
                <a16:creationId xmlns:a16="http://schemas.microsoft.com/office/drawing/2014/main" id="{87699773-3122-29EA-ACAF-E6C0DD09BB7A}"/>
              </a:ext>
            </a:extLst>
          </p:cNvPr>
          <p:cNvPicPr>
            <a:picLocks noChangeAspect="1"/>
          </p:cNvPicPr>
          <p:nvPr/>
        </p:nvPicPr>
        <p:blipFill>
          <a:blip r:embed="rId8"/>
          <a:stretch>
            <a:fillRect/>
          </a:stretch>
        </p:blipFill>
        <p:spPr>
          <a:xfrm>
            <a:off x="11547566" y="4879670"/>
            <a:ext cx="794989" cy="515538"/>
          </a:xfrm>
          <a:prstGeom prst="rect">
            <a:avLst/>
          </a:prstGeom>
        </p:spPr>
      </p:pic>
      <p:pic>
        <p:nvPicPr>
          <p:cNvPr id="15" name="Picture 14">
            <a:extLst>
              <a:ext uri="{FF2B5EF4-FFF2-40B4-BE49-F238E27FC236}">
                <a16:creationId xmlns:a16="http://schemas.microsoft.com/office/drawing/2014/main" id="{C426BFBD-2057-867B-8AEF-0737CAB623A7}"/>
              </a:ext>
            </a:extLst>
          </p:cNvPr>
          <p:cNvPicPr>
            <a:picLocks noChangeAspect="1"/>
          </p:cNvPicPr>
          <p:nvPr/>
        </p:nvPicPr>
        <p:blipFill>
          <a:blip r:embed="rId9"/>
          <a:stretch>
            <a:fillRect/>
          </a:stretch>
        </p:blipFill>
        <p:spPr>
          <a:xfrm>
            <a:off x="10653721" y="5165448"/>
            <a:ext cx="929217" cy="959899"/>
          </a:xfrm>
          <a:prstGeom prst="rect">
            <a:avLst/>
          </a:prstGeom>
        </p:spPr>
      </p:pic>
      <p:pic>
        <p:nvPicPr>
          <p:cNvPr id="17" name="Picture 16">
            <a:extLst>
              <a:ext uri="{FF2B5EF4-FFF2-40B4-BE49-F238E27FC236}">
                <a16:creationId xmlns:a16="http://schemas.microsoft.com/office/drawing/2014/main" id="{5EDF1534-17A0-5A45-925D-3FE81D631B7A}"/>
              </a:ext>
            </a:extLst>
          </p:cNvPr>
          <p:cNvPicPr>
            <a:picLocks noChangeAspect="1"/>
          </p:cNvPicPr>
          <p:nvPr/>
        </p:nvPicPr>
        <p:blipFill>
          <a:blip r:embed="rId10"/>
          <a:stretch>
            <a:fillRect/>
          </a:stretch>
        </p:blipFill>
        <p:spPr>
          <a:xfrm>
            <a:off x="10613411" y="6106454"/>
            <a:ext cx="400524" cy="484845"/>
          </a:xfrm>
          <a:prstGeom prst="rect">
            <a:avLst/>
          </a:prstGeom>
        </p:spPr>
      </p:pic>
      <p:pic>
        <p:nvPicPr>
          <p:cNvPr id="18" name="Picture 17">
            <a:extLst>
              <a:ext uri="{FF2B5EF4-FFF2-40B4-BE49-F238E27FC236}">
                <a16:creationId xmlns:a16="http://schemas.microsoft.com/office/drawing/2014/main" id="{2A8E8080-4395-7AFB-BA97-A9A4F995E737}"/>
              </a:ext>
            </a:extLst>
          </p:cNvPr>
          <p:cNvPicPr>
            <a:picLocks noChangeAspect="1"/>
          </p:cNvPicPr>
          <p:nvPr/>
        </p:nvPicPr>
        <p:blipFill>
          <a:blip r:embed="rId11"/>
          <a:stretch>
            <a:fillRect/>
          </a:stretch>
        </p:blipFill>
        <p:spPr>
          <a:xfrm>
            <a:off x="9318549" y="6377451"/>
            <a:ext cx="1220336" cy="681386"/>
          </a:xfrm>
          <a:prstGeom prst="rect">
            <a:avLst/>
          </a:prstGeom>
        </p:spPr>
      </p:pic>
      <p:pic>
        <p:nvPicPr>
          <p:cNvPr id="19" name="Picture 18">
            <a:extLst>
              <a:ext uri="{FF2B5EF4-FFF2-40B4-BE49-F238E27FC236}">
                <a16:creationId xmlns:a16="http://schemas.microsoft.com/office/drawing/2014/main" id="{625D9EB4-AEBC-AADF-25CA-2EFF3A780DD5}"/>
              </a:ext>
            </a:extLst>
          </p:cNvPr>
          <p:cNvPicPr>
            <a:picLocks noChangeAspect="1"/>
          </p:cNvPicPr>
          <p:nvPr/>
        </p:nvPicPr>
        <p:blipFill>
          <a:blip r:embed="rId12"/>
          <a:stretch>
            <a:fillRect/>
          </a:stretch>
        </p:blipFill>
        <p:spPr>
          <a:xfrm>
            <a:off x="8693044" y="6555941"/>
            <a:ext cx="596930" cy="402475"/>
          </a:xfrm>
          <a:prstGeom prst="rect">
            <a:avLst/>
          </a:prstGeom>
        </p:spPr>
      </p:pic>
      <p:pic>
        <p:nvPicPr>
          <p:cNvPr id="20" name="Picture 19">
            <a:extLst>
              <a:ext uri="{FF2B5EF4-FFF2-40B4-BE49-F238E27FC236}">
                <a16:creationId xmlns:a16="http://schemas.microsoft.com/office/drawing/2014/main" id="{4F0FA377-ACCD-A1FD-053D-1862DA1A9E0E}"/>
              </a:ext>
            </a:extLst>
          </p:cNvPr>
          <p:cNvPicPr>
            <a:picLocks noChangeAspect="1"/>
          </p:cNvPicPr>
          <p:nvPr/>
        </p:nvPicPr>
        <p:blipFill>
          <a:blip r:embed="rId13"/>
          <a:stretch>
            <a:fillRect/>
          </a:stretch>
        </p:blipFill>
        <p:spPr>
          <a:xfrm>
            <a:off x="8768233" y="5668691"/>
            <a:ext cx="729062" cy="481623"/>
          </a:xfrm>
          <a:prstGeom prst="rect">
            <a:avLst/>
          </a:prstGeom>
        </p:spPr>
      </p:pic>
      <p:pic>
        <p:nvPicPr>
          <p:cNvPr id="21" name="Picture 20">
            <a:extLst>
              <a:ext uri="{FF2B5EF4-FFF2-40B4-BE49-F238E27FC236}">
                <a16:creationId xmlns:a16="http://schemas.microsoft.com/office/drawing/2014/main" id="{DAF5DA8F-54F9-697F-4457-58A46265BA49}"/>
              </a:ext>
            </a:extLst>
          </p:cNvPr>
          <p:cNvPicPr>
            <a:picLocks noChangeAspect="1"/>
          </p:cNvPicPr>
          <p:nvPr/>
        </p:nvPicPr>
        <p:blipFill>
          <a:blip r:embed="rId14"/>
          <a:stretch>
            <a:fillRect/>
          </a:stretch>
        </p:blipFill>
        <p:spPr>
          <a:xfrm>
            <a:off x="9603439" y="5420386"/>
            <a:ext cx="729062" cy="518756"/>
          </a:xfrm>
          <a:prstGeom prst="rect">
            <a:avLst/>
          </a:prstGeom>
        </p:spPr>
      </p:pic>
      <p:pic>
        <p:nvPicPr>
          <p:cNvPr id="22" name="Picture 21">
            <a:extLst>
              <a:ext uri="{FF2B5EF4-FFF2-40B4-BE49-F238E27FC236}">
                <a16:creationId xmlns:a16="http://schemas.microsoft.com/office/drawing/2014/main" id="{A21B180F-C192-BE22-B2A9-8FA86BDA0520}"/>
              </a:ext>
            </a:extLst>
          </p:cNvPr>
          <p:cNvPicPr>
            <a:picLocks noChangeAspect="1"/>
          </p:cNvPicPr>
          <p:nvPr/>
        </p:nvPicPr>
        <p:blipFill>
          <a:blip r:embed="rId15"/>
          <a:stretch>
            <a:fillRect/>
          </a:stretch>
        </p:blipFill>
        <p:spPr>
          <a:xfrm>
            <a:off x="8098816" y="5165448"/>
            <a:ext cx="967701" cy="501339"/>
          </a:xfrm>
          <a:prstGeom prst="rect">
            <a:avLst/>
          </a:prstGeom>
        </p:spPr>
      </p:pic>
      <p:pic>
        <p:nvPicPr>
          <p:cNvPr id="24" name="Picture 23">
            <a:extLst>
              <a:ext uri="{FF2B5EF4-FFF2-40B4-BE49-F238E27FC236}">
                <a16:creationId xmlns:a16="http://schemas.microsoft.com/office/drawing/2014/main" id="{5367CBD8-5E74-8F4D-2D22-4338AEDDA15B}"/>
              </a:ext>
            </a:extLst>
          </p:cNvPr>
          <p:cNvPicPr>
            <a:picLocks noChangeAspect="1"/>
          </p:cNvPicPr>
          <p:nvPr/>
        </p:nvPicPr>
        <p:blipFill>
          <a:blip r:embed="rId16"/>
          <a:stretch>
            <a:fillRect/>
          </a:stretch>
        </p:blipFill>
        <p:spPr>
          <a:xfrm>
            <a:off x="7387202" y="6425921"/>
            <a:ext cx="456464" cy="613866"/>
          </a:xfrm>
          <a:prstGeom prst="rect">
            <a:avLst/>
          </a:prstGeom>
        </p:spPr>
      </p:pic>
      <p:pic>
        <p:nvPicPr>
          <p:cNvPr id="25" name="Picture 24">
            <a:extLst>
              <a:ext uri="{FF2B5EF4-FFF2-40B4-BE49-F238E27FC236}">
                <a16:creationId xmlns:a16="http://schemas.microsoft.com/office/drawing/2014/main" id="{1398B3C2-B589-42B8-FBE8-BF6207F6C558}"/>
              </a:ext>
            </a:extLst>
          </p:cNvPr>
          <p:cNvPicPr>
            <a:picLocks noChangeAspect="1"/>
          </p:cNvPicPr>
          <p:nvPr/>
        </p:nvPicPr>
        <p:blipFill>
          <a:blip r:embed="rId17"/>
          <a:stretch>
            <a:fillRect/>
          </a:stretch>
        </p:blipFill>
        <p:spPr>
          <a:xfrm>
            <a:off x="11196991" y="6101366"/>
            <a:ext cx="1118203" cy="822903"/>
          </a:xfrm>
          <a:prstGeom prst="rect">
            <a:avLst/>
          </a:prstGeom>
        </p:spPr>
      </p:pic>
      <p:sp>
        <p:nvSpPr>
          <p:cNvPr id="28" name="TextBox 27">
            <a:extLst>
              <a:ext uri="{FF2B5EF4-FFF2-40B4-BE49-F238E27FC236}">
                <a16:creationId xmlns:a16="http://schemas.microsoft.com/office/drawing/2014/main" id="{8065912A-B1B4-9CE2-94CA-58A712CB1F3F}"/>
              </a:ext>
            </a:extLst>
          </p:cNvPr>
          <p:cNvSpPr txBox="1"/>
          <p:nvPr/>
        </p:nvSpPr>
        <p:spPr>
          <a:xfrm flipH="1">
            <a:off x="1018175" y="7001686"/>
            <a:ext cx="4011365" cy="2092304"/>
          </a:xfrm>
          <a:prstGeom prst="rect">
            <a:avLst/>
          </a:prstGeom>
          <a:noFill/>
        </p:spPr>
        <p:txBody>
          <a:bodyPr wrap="square" rtlCol="0">
            <a:spAutoFit/>
          </a:bodyPr>
          <a:lstStyle/>
          <a:p>
            <a:pPr algn="l" fontAlgn="base">
              <a:lnSpc>
                <a:spcPct val="150000"/>
              </a:lnSpc>
            </a:pPr>
            <a:r>
              <a:rPr lang="en-US" sz="1100" b="0" i="0" dirty="0">
                <a:solidFill>
                  <a:srgbClr val="252525"/>
                </a:solidFill>
                <a:effectLst/>
                <a:latin typeface="Helvetica Neue"/>
              </a:rPr>
              <a:t>There are different classifications of kidney beans, such as:</a:t>
            </a:r>
          </a:p>
          <a:p>
            <a:pPr algn="l" fontAlgn="base">
              <a:lnSpc>
                <a:spcPct val="150000"/>
              </a:lnSpc>
            </a:pP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Red kidney bean (also known as: common kidney bean).</a:t>
            </a: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Light speckled kidney bean (and long shape light speckled kidney bean).</a:t>
            </a: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Red speckled kidney bean (and long shape light speckled kidney bean).</a:t>
            </a: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White kidney bean (also known as </a:t>
            </a:r>
            <a:r>
              <a:rPr lang="en-US" sz="1100" b="0" i="0" dirty="0">
                <a:solidFill>
                  <a:srgbClr val="333333"/>
                </a:solidFill>
                <a:effectLst/>
                <a:latin typeface="Helvetica Neue"/>
              </a:rPr>
              <a:t>cannellini</a:t>
            </a:r>
            <a:r>
              <a:rPr lang="en-US" sz="1100" b="0" i="0" dirty="0">
                <a:solidFill>
                  <a:srgbClr val="252525"/>
                </a:solidFill>
                <a:effectLst/>
                <a:latin typeface="Helvetica Neue"/>
              </a:rPr>
              <a:t>).</a:t>
            </a:r>
            <a:endParaRPr lang="en-US" sz="1100" b="0" i="0" dirty="0">
              <a:solidFill>
                <a:srgbClr val="333333"/>
              </a:solidFill>
              <a:effectLst/>
              <a:latin typeface="Helvetica Neue"/>
            </a:endParaRPr>
          </a:p>
        </p:txBody>
      </p:sp>
      <p:pic>
        <p:nvPicPr>
          <p:cNvPr id="6" name="Picture Placeholder 5"/>
          <p:cNvPicPr>
            <a:picLocks noGrp="1" noChangeAspect="1"/>
          </p:cNvPicPr>
          <p:nvPr>
            <p:ph type="pic" sz="quarter" idx="12"/>
          </p:nvPr>
        </p:nvPicPr>
        <p:blipFill rotWithShape="1">
          <a:blip r:embed="rId18" cstate="print">
            <a:extLst>
              <a:ext uri="{28A0092B-C50C-407E-A947-70E740481C1C}">
                <a14:useLocalDpi xmlns:a14="http://schemas.microsoft.com/office/drawing/2010/main" val="0"/>
              </a:ext>
            </a:extLst>
          </a:blip>
          <a:srcRect l="35151" r="16113"/>
          <a:stretch/>
        </p:blipFill>
        <p:spPr>
          <a:xfrm>
            <a:off x="4542973" y="609599"/>
            <a:ext cx="3277326" cy="5603966"/>
          </a:xfrm>
        </p:spPr>
      </p:pic>
      <p:pic>
        <p:nvPicPr>
          <p:cNvPr id="29" name="Picture Placeholder 1">
            <a:extLst>
              <a:ext uri="{FF2B5EF4-FFF2-40B4-BE49-F238E27FC236}">
                <a16:creationId xmlns:a16="http://schemas.microsoft.com/office/drawing/2014/main" id="{E882BF75-5D82-E72E-091A-ACD6772DE56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5" r="28205"/>
          <a:stretch/>
        </p:blipFill>
        <p:spPr>
          <a:xfrm>
            <a:off x="21290121" y="609601"/>
            <a:ext cx="3287486" cy="3069772"/>
          </a:xfrm>
          <a:prstGeom prst="rect">
            <a:avLst/>
          </a:prstGeom>
          <a:pattFill prst="divot">
            <a:fgClr>
              <a:schemeClr val="accent1"/>
            </a:fgClr>
            <a:bgClr>
              <a:schemeClr val="bg1"/>
            </a:bgClr>
          </a:pattFill>
        </p:spPr>
      </p:pic>
      <p:pic>
        <p:nvPicPr>
          <p:cNvPr id="30" name="Picture Placeholder 2">
            <a:extLst>
              <a:ext uri="{FF2B5EF4-FFF2-40B4-BE49-F238E27FC236}">
                <a16:creationId xmlns:a16="http://schemas.microsoft.com/office/drawing/2014/main" id="{9F7016A4-3CBC-5119-4CEE-2DC38663B104}"/>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4784260" y="10574785"/>
            <a:ext cx="3287486" cy="1987833"/>
          </a:xfrm>
          <a:prstGeom prst="rect">
            <a:avLst/>
          </a:prstGeom>
          <a:pattFill prst="divot">
            <a:fgClr>
              <a:schemeClr val="accent1"/>
            </a:fgClr>
            <a:bgClr>
              <a:schemeClr val="bg1"/>
            </a:bgClr>
          </a:pattFill>
        </p:spPr>
      </p:pic>
      <p:sp>
        <p:nvSpPr>
          <p:cNvPr id="31" name="Text Placeholder 2">
            <a:extLst>
              <a:ext uri="{FF2B5EF4-FFF2-40B4-BE49-F238E27FC236}">
                <a16:creationId xmlns:a16="http://schemas.microsoft.com/office/drawing/2014/main" id="{8D442D6F-3C9E-DE14-503E-1867792B6BD4}"/>
              </a:ext>
            </a:extLst>
          </p:cNvPr>
          <p:cNvSpPr txBox="1">
            <a:spLocks/>
          </p:cNvSpPr>
          <p:nvPr/>
        </p:nvSpPr>
        <p:spPr>
          <a:xfrm>
            <a:off x="1160659" y="-851263"/>
            <a:ext cx="2854750"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Lentils</a:t>
            </a:r>
          </a:p>
        </p:txBody>
      </p:sp>
      <p:sp>
        <p:nvSpPr>
          <p:cNvPr id="32" name="TextBox 31">
            <a:extLst>
              <a:ext uri="{FF2B5EF4-FFF2-40B4-BE49-F238E27FC236}">
                <a16:creationId xmlns:a16="http://schemas.microsoft.com/office/drawing/2014/main" id="{CB2CF889-51FF-A624-733C-723C35FCA4F9}"/>
              </a:ext>
            </a:extLst>
          </p:cNvPr>
          <p:cNvSpPr txBox="1"/>
          <p:nvPr/>
        </p:nvSpPr>
        <p:spPr>
          <a:xfrm flipH="1">
            <a:off x="893586" y="6989669"/>
            <a:ext cx="3914656" cy="4909870"/>
          </a:xfrm>
          <a:prstGeom prst="rect">
            <a:avLst/>
          </a:prstGeom>
          <a:noFill/>
        </p:spPr>
        <p:txBody>
          <a:bodyPr wrap="square" rtlCol="0">
            <a:spAutoFit/>
          </a:bodyPr>
          <a:lstStyle/>
          <a:p>
            <a:pPr>
              <a:lnSpc>
                <a:spcPct val="150000"/>
              </a:lnSpc>
            </a:pPr>
            <a:r>
              <a:rPr lang="en-US" sz="1050" b="0" i="0" dirty="0">
                <a:solidFill>
                  <a:srgbClr val="333333"/>
                </a:solidFill>
                <a:effectLst/>
                <a:latin typeface="Helvetica Neue"/>
              </a:rPr>
              <a:t>Lentils also contain dietary fiber, folate, vitamin B1, and minerals. Red (or pink) lentils contain a lower concentration of fiber than green lentils (11% rather than 31%). Health magazine has selected lentils as one of the five healthiest foods.</a:t>
            </a:r>
            <a:br>
              <a:rPr lang="en-US" sz="1050" dirty="0">
                <a:latin typeface="Helvetica Neue"/>
              </a:rPr>
            </a:br>
            <a:br>
              <a:rPr lang="en-US" sz="1050" dirty="0">
                <a:latin typeface="Helvetica Neue"/>
              </a:rPr>
            </a:br>
            <a:r>
              <a:rPr lang="en-US" sz="1050" b="0" i="0" dirty="0">
                <a:solidFill>
                  <a:srgbClr val="333333"/>
                </a:solidFill>
                <a:effectLst/>
                <a:latin typeface="Helvetica Neue"/>
              </a:rPr>
              <a:t>The low levels of Readily Digestible Starch (RDS) 5%, and high levels of Slowly Digested Starch (SDS) 30%, make lentils of great interest to people with diabetes. The remaining 65% of the starch is a resistant starch that is classified RS1, being a high quality resistant starch, which is 32% amylose.</a:t>
            </a:r>
            <a:br>
              <a:rPr lang="en-US" sz="1050" dirty="0">
                <a:latin typeface="Helvetica Neue"/>
              </a:rPr>
            </a:br>
            <a:br>
              <a:rPr lang="en-US" sz="1050" dirty="0">
                <a:latin typeface="Helvetica Neue"/>
              </a:rPr>
            </a:br>
            <a:r>
              <a:rPr lang="en-US" sz="1050" b="0" i="0" dirty="0">
                <a:solidFill>
                  <a:srgbClr val="333333"/>
                </a:solidFill>
                <a:effectLst/>
                <a:latin typeface="Helvetica Neue"/>
              </a:rPr>
              <a:t>Lentils also have some anti-nutritional factors, such as trypsin inhibitors and relatively high phytate content. Trypsin is an</a:t>
            </a:r>
            <a:br>
              <a:rPr lang="en-US" sz="1050" dirty="0">
                <a:latin typeface="Helvetica Neue"/>
              </a:rPr>
            </a:br>
            <a:r>
              <a:rPr lang="en-US" sz="1050" b="0" i="0" dirty="0">
                <a:solidFill>
                  <a:srgbClr val="333333"/>
                </a:solidFill>
                <a:effectLst/>
                <a:latin typeface="Helvetica Neue"/>
              </a:rPr>
              <a:t>enzyme involved in digestion, and phytates reduce the bio-availability of dietary minerals. The phytates can be reduced by soaking the lentils in warm water overnight.[citation needed]</a:t>
            </a:r>
            <a:br>
              <a:rPr lang="en-US" sz="1050" dirty="0">
                <a:latin typeface="Helvetica Neue"/>
              </a:rPr>
            </a:br>
            <a:br>
              <a:rPr lang="en-US" sz="1050" dirty="0">
                <a:latin typeface="Helvetica Neue"/>
              </a:rPr>
            </a:br>
            <a:r>
              <a:rPr lang="en-US" sz="1050" b="0" i="0" dirty="0">
                <a:solidFill>
                  <a:srgbClr val="333333"/>
                </a:solidFill>
                <a:effectLst/>
                <a:latin typeface="Helvetica Neue"/>
              </a:rPr>
              <a:t>Lentils are a good source of iron, having over half of a person's daily iron allowance in a one cup serving.</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A74AA12B-387A-FFBD-8AF9-A9BB307332CF}"/>
              </a:ext>
            </a:extLst>
          </p:cNvPr>
          <p:cNvSpPr txBox="1"/>
          <p:nvPr/>
        </p:nvSpPr>
        <p:spPr>
          <a:xfrm flipH="1">
            <a:off x="8222343" y="6996926"/>
            <a:ext cx="3287486" cy="2486130"/>
          </a:xfrm>
          <a:prstGeom prst="rect">
            <a:avLst/>
          </a:prstGeom>
          <a:noFill/>
        </p:spPr>
        <p:txBody>
          <a:bodyPr wrap="square" rtlCol="0">
            <a:spAutoFit/>
          </a:bodyPr>
          <a:lstStyle/>
          <a:p>
            <a:pPr>
              <a:lnSpc>
                <a:spcPct val="150000"/>
              </a:lnSpc>
            </a:pPr>
            <a:r>
              <a:rPr lang="en-US" sz="1050" b="0" i="0" dirty="0">
                <a:solidFill>
                  <a:srgbClr val="333333"/>
                </a:solidFill>
                <a:effectLst/>
                <a:latin typeface="Helvetica Neue"/>
              </a:rPr>
              <a:t>With about 30% of their calories from protein, lentils have the third-highest level of protein, by weight, of any legume or nut,</a:t>
            </a:r>
            <a:br>
              <a:rPr lang="en-US" sz="1050" dirty="0">
                <a:latin typeface="Helvetica Neue"/>
              </a:rPr>
            </a:br>
            <a:r>
              <a:rPr lang="en-US" sz="1050" b="0" i="0" dirty="0">
                <a:solidFill>
                  <a:srgbClr val="333333"/>
                </a:solidFill>
                <a:effectLst/>
                <a:latin typeface="Helvetica Neue"/>
              </a:rPr>
              <a:t>after soybeans and hemp.[4] Proteins include the essential amino acids isoleucine and lysine, and lentils are an inexpensive source of essential protein in many parts of the world, especially in West Asia and the Indian subcontinent, which have large vegetarian populations. Lentils are deficient in two essential amino acids, methionine and cysteine.</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8" name="TextBox 7"/>
          <p:cNvSpPr txBox="1"/>
          <p:nvPr/>
        </p:nvSpPr>
        <p:spPr>
          <a:xfrm flipH="1">
            <a:off x="7962682" y="2073697"/>
            <a:ext cx="3955017" cy="2372444"/>
          </a:xfrm>
          <a:prstGeom prst="rect">
            <a:avLst/>
          </a:prstGeom>
          <a:noFill/>
        </p:spPr>
        <p:txBody>
          <a:bodyPr wrap="square" rtlCol="0">
            <a:spAutoFit/>
          </a:bodyPr>
          <a:lstStyle/>
          <a:p>
            <a:pPr algn="just">
              <a:lnSpc>
                <a:spcPct val="150000"/>
              </a:lnSpc>
            </a:pPr>
            <a:r>
              <a:rPr lang="en-US" sz="1000" b="0" i="0" dirty="0">
                <a:solidFill>
                  <a:schemeClr val="tx1">
                    <a:lumMod val="75000"/>
                    <a:lumOff val="25000"/>
                  </a:schemeClr>
                </a:solidFill>
                <a:effectLst/>
                <a:latin typeface="Helvetica" pitchFamily="2" charset="0"/>
              </a:rPr>
              <a:t>Coffee </a:t>
            </a:r>
            <a:r>
              <a:rPr lang="en-US" sz="1000" b="0" i="0" dirty="0" err="1">
                <a:solidFill>
                  <a:schemeClr val="tx1">
                    <a:lumMod val="75000"/>
                    <a:lumOff val="25000"/>
                  </a:schemeClr>
                </a:solidFill>
                <a:effectLst/>
                <a:latin typeface="Helvetica" pitchFamily="2" charset="0"/>
              </a:rPr>
              <a:t>Mondulkiri</a:t>
            </a:r>
            <a:r>
              <a:rPr lang="en-US" sz="1000" b="0" i="0" dirty="0">
                <a:solidFill>
                  <a:schemeClr val="tx1">
                    <a:lumMod val="75000"/>
                    <a:lumOff val="25000"/>
                  </a:schemeClr>
                </a:solidFill>
                <a:effectLst/>
                <a:latin typeface="Helvetica" pitchFamily="2" charset="0"/>
              </a:rPr>
              <a:t> offers you good coffee like at the café, in the simple manner that you have always dreamed of at home. Our technology aims at helping you brew your favorite coffee easily and quickly. You follow your tastes and we put our experience at your service. You can personalize your coffee just as what you want, whenever you want. To taste it, just imagine it.</a:t>
            </a:r>
          </a:p>
          <a:p>
            <a:pPr algn="just">
              <a:lnSpc>
                <a:spcPct val="150000"/>
              </a:lnSpc>
            </a:pPr>
            <a:endParaRPr lang="en-US" sz="10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a:p>
            <a:pPr algn="just">
              <a:lnSpc>
                <a:spcPct val="150000"/>
              </a:lnSpc>
            </a:pPr>
            <a:r>
              <a:rPr lang="en-US" sz="1000" b="0" i="0" dirty="0">
                <a:solidFill>
                  <a:schemeClr val="tx1">
                    <a:lumMod val="75000"/>
                    <a:lumOff val="25000"/>
                  </a:schemeClr>
                </a:solidFill>
                <a:effectLst/>
                <a:latin typeface="Helvetica" pitchFamily="2" charset="0"/>
              </a:rPr>
              <a:t>Amaze your guests with their favorite’s coffee, served straight away - just like in a café. A good coffee is a moment to be shared with those close to your heart. </a:t>
            </a:r>
            <a:endParaRPr lang="en-US" sz="10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16558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26">
        <p159:morph option="byObject"/>
      </p:transition>
    </mc:Choice>
    <mc:Fallback>
      <p:transition spd="slow" advTm="526">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0730" r="17879"/>
          <a:stretch/>
        </p:blipFill>
        <p:spPr>
          <a:xfrm>
            <a:off x="8222343" y="609601"/>
            <a:ext cx="3287486" cy="3069772"/>
          </a:xfrm>
        </p:spPr>
      </p:pic>
      <p:pic>
        <p:nvPicPr>
          <p:cNvPr id="3" name="Picture Placeholder 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p:blipFill>
        <p:spPr>
          <a:xfrm>
            <a:off x="4784260" y="3685418"/>
            <a:ext cx="3287486" cy="1987833"/>
          </a:xfrm>
        </p:spPr>
      </p:pic>
      <p:sp>
        <p:nvSpPr>
          <p:cNvPr id="6" name="Rectangle 5"/>
          <p:cNvSpPr/>
          <p:nvPr/>
        </p:nvSpPr>
        <p:spPr>
          <a:xfrm rot="16200000" flipV="1">
            <a:off x="-1363632" y="4130927"/>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txBox="1">
            <a:spLocks/>
          </p:cNvSpPr>
          <p:nvPr/>
        </p:nvSpPr>
        <p:spPr>
          <a:xfrm>
            <a:off x="1160659" y="530089"/>
            <a:ext cx="2854750"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Lentils</a:t>
            </a:r>
          </a:p>
        </p:txBody>
      </p:sp>
      <p:sp>
        <p:nvSpPr>
          <p:cNvPr id="9" name="TextBox 8"/>
          <p:cNvSpPr txBox="1"/>
          <p:nvPr/>
        </p:nvSpPr>
        <p:spPr>
          <a:xfrm flipH="1">
            <a:off x="893586" y="1699597"/>
            <a:ext cx="3914656" cy="4909870"/>
          </a:xfrm>
          <a:prstGeom prst="rect">
            <a:avLst/>
          </a:prstGeom>
          <a:noFill/>
        </p:spPr>
        <p:txBody>
          <a:bodyPr wrap="square" rtlCol="0">
            <a:spAutoFit/>
          </a:bodyPr>
          <a:lstStyle/>
          <a:p>
            <a:pPr>
              <a:lnSpc>
                <a:spcPct val="150000"/>
              </a:lnSpc>
            </a:pPr>
            <a:r>
              <a:rPr lang="en-US" sz="1050" b="0" i="0" dirty="0">
                <a:solidFill>
                  <a:srgbClr val="333333"/>
                </a:solidFill>
                <a:effectLst/>
                <a:latin typeface="Helvetica Neue"/>
              </a:rPr>
              <a:t>Lentils also contain dietary fiber, folate, vitamin B1, and minerals. Red (or pink) lentils contain a lower concentration of fiber than green lentils (11% rather than 31%). Health magazine has selected lentils as one of the five healthiest foods.</a:t>
            </a:r>
            <a:br>
              <a:rPr lang="en-US" sz="1050" dirty="0">
                <a:latin typeface="Helvetica Neue"/>
              </a:rPr>
            </a:br>
            <a:br>
              <a:rPr lang="en-US" sz="1050" dirty="0">
                <a:latin typeface="Helvetica Neue"/>
              </a:rPr>
            </a:br>
            <a:r>
              <a:rPr lang="en-US" sz="1050" b="0" i="0" dirty="0">
                <a:solidFill>
                  <a:srgbClr val="333333"/>
                </a:solidFill>
                <a:effectLst/>
                <a:latin typeface="Helvetica Neue"/>
              </a:rPr>
              <a:t>The low levels of Readily Digestible Starch (RDS) 5%, and high levels of Slowly Digested Starch (SDS) 30%, make lentils of great interest to people with diabetes. The remaining 65% of the starch is a resistant starch that is classified RS1, being a high quality resistant starch, which is 32% amylose.</a:t>
            </a:r>
            <a:br>
              <a:rPr lang="en-US" sz="1050" dirty="0">
                <a:latin typeface="Helvetica Neue"/>
              </a:rPr>
            </a:br>
            <a:br>
              <a:rPr lang="en-US" sz="1050" dirty="0">
                <a:latin typeface="Helvetica Neue"/>
              </a:rPr>
            </a:br>
            <a:r>
              <a:rPr lang="en-US" sz="1050" b="0" i="0" dirty="0">
                <a:solidFill>
                  <a:srgbClr val="333333"/>
                </a:solidFill>
                <a:effectLst/>
                <a:latin typeface="Helvetica Neue"/>
              </a:rPr>
              <a:t>Lentils also have some anti-nutritional factors, such as trypsin inhibitors and relatively high phytate content. Trypsin is an</a:t>
            </a:r>
            <a:br>
              <a:rPr lang="en-US" sz="1050" dirty="0">
                <a:latin typeface="Helvetica Neue"/>
              </a:rPr>
            </a:br>
            <a:r>
              <a:rPr lang="en-US" sz="1050" b="0" i="0" dirty="0">
                <a:solidFill>
                  <a:srgbClr val="333333"/>
                </a:solidFill>
                <a:effectLst/>
                <a:latin typeface="Helvetica Neue"/>
              </a:rPr>
              <a:t>enzyme involved in digestion, and phytates reduce the bio-availability of dietary minerals. The phytates can be reduced by soaking the lentils in warm water overnight.[citation needed]</a:t>
            </a:r>
            <a:br>
              <a:rPr lang="en-US" sz="1050" dirty="0">
                <a:latin typeface="Helvetica Neue"/>
              </a:rPr>
            </a:br>
            <a:br>
              <a:rPr lang="en-US" sz="1050" dirty="0">
                <a:latin typeface="Helvetica Neue"/>
              </a:rPr>
            </a:br>
            <a:r>
              <a:rPr lang="en-US" sz="1050" b="0" i="0" dirty="0">
                <a:solidFill>
                  <a:srgbClr val="333333"/>
                </a:solidFill>
                <a:effectLst/>
                <a:latin typeface="Helvetica Neue"/>
              </a:rPr>
              <a:t>Lentils are a good source of iron, having over half of a person's daily iron allowance in a one cup serving.</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13" name="TextBox 12"/>
          <p:cNvSpPr txBox="1"/>
          <p:nvPr/>
        </p:nvSpPr>
        <p:spPr>
          <a:xfrm flipH="1">
            <a:off x="5034251" y="765577"/>
            <a:ext cx="2962083" cy="2728504"/>
          </a:xfrm>
          <a:prstGeom prst="rect">
            <a:avLst/>
          </a:prstGeom>
          <a:noFill/>
        </p:spPr>
        <p:txBody>
          <a:bodyPr wrap="square" rtlCol="0">
            <a:spAutoFit/>
          </a:bodyPr>
          <a:lstStyle/>
          <a:p>
            <a:pPr algn="just">
              <a:lnSpc>
                <a:spcPct val="150000"/>
              </a:lnSpc>
            </a:pPr>
            <a:r>
              <a:rPr lang="en-US" sz="1050" b="0" i="0" dirty="0">
                <a:solidFill>
                  <a:srgbClr val="333333"/>
                </a:solidFill>
                <a:effectLst/>
                <a:latin typeface="Helvetica Neue"/>
              </a:rPr>
              <a:t>lentil is a bushy, annual shrub plant that is popular for its lens shaped seeds, which are consumed as food in stew or other forms all over the world. These seeds have a vast range of colors from yellow to red orange to green, brown and black and also have second highest levels of proteins and fiber after soybeans. The thin lentil plant, which is named Lens culinaris botanically, comes from the legume family and gains a height of 12 to 24 inches at maturity.</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4" name="Text Placeholder 2">
            <a:extLst>
              <a:ext uri="{FF2B5EF4-FFF2-40B4-BE49-F238E27FC236}">
                <a16:creationId xmlns:a16="http://schemas.microsoft.com/office/drawing/2014/main" id="{DB7FD81C-BD52-E8C1-0D54-7E7ECF9CB166}"/>
              </a:ext>
            </a:extLst>
          </p:cNvPr>
          <p:cNvSpPr txBox="1">
            <a:spLocks/>
          </p:cNvSpPr>
          <p:nvPr/>
        </p:nvSpPr>
        <p:spPr>
          <a:xfrm rot="16200000">
            <a:off x="-279494" y="988689"/>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5" name="Picture 4">
            <a:extLst>
              <a:ext uri="{FF2B5EF4-FFF2-40B4-BE49-F238E27FC236}">
                <a16:creationId xmlns:a16="http://schemas.microsoft.com/office/drawing/2014/main" id="{577082DD-A4D8-6291-64A3-756CEC65FF87}"/>
              </a:ext>
            </a:extLst>
          </p:cNvPr>
          <p:cNvPicPr>
            <a:picLocks noChangeAspect="1"/>
          </p:cNvPicPr>
          <p:nvPr/>
        </p:nvPicPr>
        <p:blipFill>
          <a:blip r:embed="rId4"/>
          <a:stretch>
            <a:fillRect/>
          </a:stretch>
        </p:blipFill>
        <p:spPr>
          <a:xfrm>
            <a:off x="7741796" y="7667331"/>
            <a:ext cx="714039" cy="567569"/>
          </a:xfrm>
          <a:prstGeom prst="rect">
            <a:avLst/>
          </a:prstGeom>
        </p:spPr>
      </p:pic>
      <p:pic>
        <p:nvPicPr>
          <p:cNvPr id="11" name="Picture 10">
            <a:extLst>
              <a:ext uri="{FF2B5EF4-FFF2-40B4-BE49-F238E27FC236}">
                <a16:creationId xmlns:a16="http://schemas.microsoft.com/office/drawing/2014/main" id="{7EF26AD8-218C-E118-1DAB-0986B0035D83}"/>
              </a:ext>
            </a:extLst>
          </p:cNvPr>
          <p:cNvPicPr>
            <a:picLocks noChangeAspect="1"/>
          </p:cNvPicPr>
          <p:nvPr/>
        </p:nvPicPr>
        <p:blipFill>
          <a:blip r:embed="rId5"/>
          <a:stretch>
            <a:fillRect/>
          </a:stretch>
        </p:blipFill>
        <p:spPr>
          <a:xfrm rot="2555723">
            <a:off x="12107783" y="-1569713"/>
            <a:ext cx="2840218" cy="2206321"/>
          </a:xfrm>
          <a:prstGeom prst="rect">
            <a:avLst/>
          </a:prstGeom>
        </p:spPr>
      </p:pic>
      <p:pic>
        <p:nvPicPr>
          <p:cNvPr id="12" name="Picture Placeholder 4">
            <a:extLst>
              <a:ext uri="{FF2B5EF4-FFF2-40B4-BE49-F238E27FC236}">
                <a16:creationId xmlns:a16="http://schemas.microsoft.com/office/drawing/2014/main" id="{CAEA7437-A4B1-44D7-6F1E-6B89FF7ABA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86" r="10926"/>
          <a:stretch/>
        </p:blipFill>
        <p:spPr>
          <a:xfrm>
            <a:off x="1265647" y="-6145639"/>
            <a:ext cx="3277326" cy="5603966"/>
          </a:xfrm>
          <a:prstGeom prst="rect">
            <a:avLst/>
          </a:prstGeom>
          <a:pattFill prst="divot">
            <a:fgClr>
              <a:schemeClr val="accent1"/>
            </a:fgClr>
            <a:bgClr>
              <a:schemeClr val="bg1"/>
            </a:bgClr>
          </a:pattFill>
        </p:spPr>
      </p:pic>
      <p:sp>
        <p:nvSpPr>
          <p:cNvPr id="15" name="Text Placeholder 2">
            <a:extLst>
              <a:ext uri="{FF2B5EF4-FFF2-40B4-BE49-F238E27FC236}">
                <a16:creationId xmlns:a16="http://schemas.microsoft.com/office/drawing/2014/main" id="{29B94A40-EDBD-8EF1-CDB2-D13463CFA735}"/>
              </a:ext>
            </a:extLst>
          </p:cNvPr>
          <p:cNvSpPr txBox="1">
            <a:spLocks/>
          </p:cNvSpPr>
          <p:nvPr/>
        </p:nvSpPr>
        <p:spPr>
          <a:xfrm>
            <a:off x="7932589" y="-1075073"/>
            <a:ext cx="2317495"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COFFEE</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BEAN</a:t>
            </a:r>
          </a:p>
        </p:txBody>
      </p:sp>
      <p:pic>
        <p:nvPicPr>
          <p:cNvPr id="16" name="Picture 15">
            <a:extLst>
              <a:ext uri="{FF2B5EF4-FFF2-40B4-BE49-F238E27FC236}">
                <a16:creationId xmlns:a16="http://schemas.microsoft.com/office/drawing/2014/main" id="{DA8180F1-A870-F629-67ED-701A1105D2B1}"/>
              </a:ext>
            </a:extLst>
          </p:cNvPr>
          <p:cNvPicPr>
            <a:picLocks noChangeAspect="1"/>
          </p:cNvPicPr>
          <p:nvPr/>
        </p:nvPicPr>
        <p:blipFill>
          <a:blip r:embed="rId7"/>
          <a:stretch>
            <a:fillRect/>
          </a:stretch>
        </p:blipFill>
        <p:spPr>
          <a:xfrm>
            <a:off x="11547566" y="7716704"/>
            <a:ext cx="794989" cy="515538"/>
          </a:xfrm>
          <a:prstGeom prst="rect">
            <a:avLst/>
          </a:prstGeom>
        </p:spPr>
      </p:pic>
      <p:pic>
        <p:nvPicPr>
          <p:cNvPr id="19" name="Picture 18">
            <a:extLst>
              <a:ext uri="{FF2B5EF4-FFF2-40B4-BE49-F238E27FC236}">
                <a16:creationId xmlns:a16="http://schemas.microsoft.com/office/drawing/2014/main" id="{5A596615-3910-6DFF-B4EA-C8F47BEE4F13}"/>
              </a:ext>
            </a:extLst>
          </p:cNvPr>
          <p:cNvPicPr>
            <a:picLocks noChangeAspect="1"/>
          </p:cNvPicPr>
          <p:nvPr/>
        </p:nvPicPr>
        <p:blipFill>
          <a:blip r:embed="rId8"/>
          <a:stretch>
            <a:fillRect/>
          </a:stretch>
        </p:blipFill>
        <p:spPr>
          <a:xfrm>
            <a:off x="10640855" y="7063676"/>
            <a:ext cx="929217" cy="959899"/>
          </a:xfrm>
          <a:prstGeom prst="rect">
            <a:avLst/>
          </a:prstGeom>
        </p:spPr>
      </p:pic>
      <p:pic>
        <p:nvPicPr>
          <p:cNvPr id="20" name="Picture 19">
            <a:extLst>
              <a:ext uri="{FF2B5EF4-FFF2-40B4-BE49-F238E27FC236}">
                <a16:creationId xmlns:a16="http://schemas.microsoft.com/office/drawing/2014/main" id="{804A1FF9-CECA-183F-B7EB-41C0674EA42B}"/>
              </a:ext>
            </a:extLst>
          </p:cNvPr>
          <p:cNvPicPr>
            <a:picLocks noChangeAspect="1"/>
          </p:cNvPicPr>
          <p:nvPr/>
        </p:nvPicPr>
        <p:blipFill>
          <a:blip r:embed="rId9"/>
          <a:stretch>
            <a:fillRect/>
          </a:stretch>
        </p:blipFill>
        <p:spPr>
          <a:xfrm>
            <a:off x="10613411" y="7706036"/>
            <a:ext cx="400524" cy="484845"/>
          </a:xfrm>
          <a:prstGeom prst="rect">
            <a:avLst/>
          </a:prstGeom>
        </p:spPr>
      </p:pic>
      <p:pic>
        <p:nvPicPr>
          <p:cNvPr id="21" name="Picture 20">
            <a:extLst>
              <a:ext uri="{FF2B5EF4-FFF2-40B4-BE49-F238E27FC236}">
                <a16:creationId xmlns:a16="http://schemas.microsoft.com/office/drawing/2014/main" id="{A0B516A3-7830-E9A4-9344-F84D98B4DAF3}"/>
              </a:ext>
            </a:extLst>
          </p:cNvPr>
          <p:cNvPicPr>
            <a:picLocks noChangeAspect="1"/>
          </p:cNvPicPr>
          <p:nvPr/>
        </p:nvPicPr>
        <p:blipFill>
          <a:blip r:embed="rId10"/>
          <a:stretch>
            <a:fillRect/>
          </a:stretch>
        </p:blipFill>
        <p:spPr>
          <a:xfrm>
            <a:off x="9318549" y="7977033"/>
            <a:ext cx="1220336" cy="681386"/>
          </a:xfrm>
          <a:prstGeom prst="rect">
            <a:avLst/>
          </a:prstGeom>
        </p:spPr>
      </p:pic>
      <p:pic>
        <p:nvPicPr>
          <p:cNvPr id="22" name="Picture 21">
            <a:extLst>
              <a:ext uri="{FF2B5EF4-FFF2-40B4-BE49-F238E27FC236}">
                <a16:creationId xmlns:a16="http://schemas.microsoft.com/office/drawing/2014/main" id="{62269831-4D45-FAF4-0D9F-51932366508F}"/>
              </a:ext>
            </a:extLst>
          </p:cNvPr>
          <p:cNvPicPr>
            <a:picLocks noChangeAspect="1"/>
          </p:cNvPicPr>
          <p:nvPr/>
        </p:nvPicPr>
        <p:blipFill>
          <a:blip r:embed="rId11"/>
          <a:stretch>
            <a:fillRect/>
          </a:stretch>
        </p:blipFill>
        <p:spPr>
          <a:xfrm>
            <a:off x="8693044" y="7748545"/>
            <a:ext cx="596930" cy="402475"/>
          </a:xfrm>
          <a:prstGeom prst="rect">
            <a:avLst/>
          </a:prstGeom>
        </p:spPr>
      </p:pic>
      <p:pic>
        <p:nvPicPr>
          <p:cNvPr id="23" name="Picture 22">
            <a:extLst>
              <a:ext uri="{FF2B5EF4-FFF2-40B4-BE49-F238E27FC236}">
                <a16:creationId xmlns:a16="http://schemas.microsoft.com/office/drawing/2014/main" id="{30DA89DA-09E1-A25C-C092-15A8328BDC31}"/>
              </a:ext>
            </a:extLst>
          </p:cNvPr>
          <p:cNvPicPr>
            <a:picLocks noChangeAspect="1"/>
          </p:cNvPicPr>
          <p:nvPr/>
        </p:nvPicPr>
        <p:blipFill>
          <a:blip r:embed="rId12"/>
          <a:stretch>
            <a:fillRect/>
          </a:stretch>
        </p:blipFill>
        <p:spPr>
          <a:xfrm>
            <a:off x="8768233" y="8232242"/>
            <a:ext cx="729062" cy="481623"/>
          </a:xfrm>
          <a:prstGeom prst="rect">
            <a:avLst/>
          </a:prstGeom>
        </p:spPr>
      </p:pic>
      <p:pic>
        <p:nvPicPr>
          <p:cNvPr id="24" name="Picture 23">
            <a:extLst>
              <a:ext uri="{FF2B5EF4-FFF2-40B4-BE49-F238E27FC236}">
                <a16:creationId xmlns:a16="http://schemas.microsoft.com/office/drawing/2014/main" id="{182A41BD-C03C-833A-A7DE-6AAD097446C9}"/>
              </a:ext>
            </a:extLst>
          </p:cNvPr>
          <p:cNvPicPr>
            <a:picLocks noChangeAspect="1"/>
          </p:cNvPicPr>
          <p:nvPr/>
        </p:nvPicPr>
        <p:blipFill>
          <a:blip r:embed="rId13"/>
          <a:stretch>
            <a:fillRect/>
          </a:stretch>
        </p:blipFill>
        <p:spPr>
          <a:xfrm>
            <a:off x="9603439" y="8005095"/>
            <a:ext cx="729062" cy="518756"/>
          </a:xfrm>
          <a:prstGeom prst="rect">
            <a:avLst/>
          </a:prstGeom>
        </p:spPr>
      </p:pic>
      <p:pic>
        <p:nvPicPr>
          <p:cNvPr id="25" name="Picture 24">
            <a:extLst>
              <a:ext uri="{FF2B5EF4-FFF2-40B4-BE49-F238E27FC236}">
                <a16:creationId xmlns:a16="http://schemas.microsoft.com/office/drawing/2014/main" id="{4F188CDF-9BF9-2A51-1FC3-99886BC3D720}"/>
              </a:ext>
            </a:extLst>
          </p:cNvPr>
          <p:cNvPicPr>
            <a:picLocks noChangeAspect="1"/>
          </p:cNvPicPr>
          <p:nvPr/>
        </p:nvPicPr>
        <p:blipFill>
          <a:blip r:embed="rId14"/>
          <a:stretch>
            <a:fillRect/>
          </a:stretch>
        </p:blipFill>
        <p:spPr>
          <a:xfrm>
            <a:off x="8098816" y="7111456"/>
            <a:ext cx="967701" cy="501339"/>
          </a:xfrm>
          <a:prstGeom prst="rect">
            <a:avLst/>
          </a:prstGeom>
        </p:spPr>
      </p:pic>
      <p:pic>
        <p:nvPicPr>
          <p:cNvPr id="26" name="Picture 25">
            <a:extLst>
              <a:ext uri="{FF2B5EF4-FFF2-40B4-BE49-F238E27FC236}">
                <a16:creationId xmlns:a16="http://schemas.microsoft.com/office/drawing/2014/main" id="{05CA808B-E885-A391-3E16-22B43EDE35BE}"/>
              </a:ext>
            </a:extLst>
          </p:cNvPr>
          <p:cNvPicPr>
            <a:picLocks noChangeAspect="1"/>
          </p:cNvPicPr>
          <p:nvPr/>
        </p:nvPicPr>
        <p:blipFill>
          <a:blip r:embed="rId15"/>
          <a:stretch>
            <a:fillRect/>
          </a:stretch>
        </p:blipFill>
        <p:spPr>
          <a:xfrm>
            <a:off x="7387202" y="8025503"/>
            <a:ext cx="456464" cy="613866"/>
          </a:xfrm>
          <a:prstGeom prst="rect">
            <a:avLst/>
          </a:prstGeom>
        </p:spPr>
      </p:pic>
      <p:pic>
        <p:nvPicPr>
          <p:cNvPr id="27" name="Picture 26">
            <a:extLst>
              <a:ext uri="{FF2B5EF4-FFF2-40B4-BE49-F238E27FC236}">
                <a16:creationId xmlns:a16="http://schemas.microsoft.com/office/drawing/2014/main" id="{8F8F7EEA-9EDB-3823-10C8-B8B1032361BA}"/>
              </a:ext>
            </a:extLst>
          </p:cNvPr>
          <p:cNvPicPr>
            <a:picLocks noChangeAspect="1"/>
          </p:cNvPicPr>
          <p:nvPr/>
        </p:nvPicPr>
        <p:blipFill>
          <a:blip r:embed="rId16"/>
          <a:stretch>
            <a:fillRect/>
          </a:stretch>
        </p:blipFill>
        <p:spPr>
          <a:xfrm>
            <a:off x="11196991" y="8184872"/>
            <a:ext cx="1118203" cy="822903"/>
          </a:xfrm>
          <a:prstGeom prst="rect">
            <a:avLst/>
          </a:prstGeom>
        </p:spPr>
      </p:pic>
      <p:pic>
        <p:nvPicPr>
          <p:cNvPr id="29" name="Picture Placeholder 5">
            <a:extLst>
              <a:ext uri="{FF2B5EF4-FFF2-40B4-BE49-F238E27FC236}">
                <a16:creationId xmlns:a16="http://schemas.microsoft.com/office/drawing/2014/main" id="{5C9F3F05-528F-B73E-2567-282AAD5B5B0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6113" r="35151"/>
          <a:stretch/>
        </p:blipFill>
        <p:spPr>
          <a:xfrm>
            <a:off x="4542973" y="-5831299"/>
            <a:ext cx="3277326" cy="5603966"/>
          </a:xfrm>
          <a:prstGeom prst="rect">
            <a:avLst/>
          </a:prstGeom>
          <a:pattFill prst="divot">
            <a:fgClr>
              <a:schemeClr val="accent1"/>
            </a:fgClr>
            <a:bgClr>
              <a:schemeClr val="bg1"/>
            </a:bgClr>
          </a:pattFill>
        </p:spPr>
      </p:pic>
      <p:sp>
        <p:nvSpPr>
          <p:cNvPr id="17" name="TextBox 16"/>
          <p:cNvSpPr txBox="1"/>
          <p:nvPr/>
        </p:nvSpPr>
        <p:spPr>
          <a:xfrm flipH="1">
            <a:off x="8222343" y="3744687"/>
            <a:ext cx="3287486" cy="2486130"/>
          </a:xfrm>
          <a:prstGeom prst="rect">
            <a:avLst/>
          </a:prstGeom>
          <a:noFill/>
        </p:spPr>
        <p:txBody>
          <a:bodyPr wrap="square" rtlCol="0">
            <a:spAutoFit/>
          </a:bodyPr>
          <a:lstStyle/>
          <a:p>
            <a:pPr>
              <a:lnSpc>
                <a:spcPct val="150000"/>
              </a:lnSpc>
            </a:pPr>
            <a:r>
              <a:rPr lang="en-US" sz="1050" b="0" i="0" dirty="0">
                <a:solidFill>
                  <a:srgbClr val="333333"/>
                </a:solidFill>
                <a:effectLst/>
                <a:latin typeface="Helvetica Neue"/>
              </a:rPr>
              <a:t>With about 30% of their calories from protein, lentils have the third-highest level of protein, by weight, of any legume or nut,</a:t>
            </a:r>
            <a:br>
              <a:rPr lang="en-US" sz="1050" dirty="0">
                <a:latin typeface="Helvetica Neue"/>
              </a:rPr>
            </a:br>
            <a:r>
              <a:rPr lang="en-US" sz="1050" b="0" i="0" dirty="0">
                <a:solidFill>
                  <a:srgbClr val="333333"/>
                </a:solidFill>
                <a:effectLst/>
                <a:latin typeface="Helvetica Neue"/>
              </a:rPr>
              <a:t>after soybeans and hemp.[4] Proteins include the essential amino acids isoleucine and lysine, and lentils are an inexpensive source of essential protein in many parts of the world, especially in West Asia and the Indian subcontinent, which have large vegetarian populations. Lentils are deficient in two essential amino acids, methionine and cysteine.</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B933793-212E-082D-898A-48FE882773A8}"/>
              </a:ext>
            </a:extLst>
          </p:cNvPr>
          <p:cNvSpPr txBox="1"/>
          <p:nvPr/>
        </p:nvSpPr>
        <p:spPr>
          <a:xfrm flipH="1">
            <a:off x="15913577" y="1774654"/>
            <a:ext cx="3955017" cy="3299173"/>
          </a:xfrm>
          <a:prstGeom prst="rect">
            <a:avLst/>
          </a:prstGeom>
          <a:noFill/>
        </p:spPr>
        <p:txBody>
          <a:bodyPr wrap="square" rtlCol="0">
            <a:spAutoFit/>
          </a:bodyPr>
          <a:lstStyle/>
          <a:p>
            <a:pPr algn="just">
              <a:lnSpc>
                <a:spcPct val="150000"/>
              </a:lnSpc>
            </a:pPr>
            <a:r>
              <a:rPr lang="en-US" sz="1000" b="0" i="0" dirty="0">
                <a:solidFill>
                  <a:srgbClr val="333333"/>
                </a:solidFill>
                <a:effectLst/>
                <a:latin typeface="Roboto" pitchFamily="2" charset="0"/>
              </a:rPr>
              <a:t>The coffee beans are hand selected from coffee cherries grown organically and developed naturally, in order to produce only the premium and specialty coffee. There is utilizes fully enclosed end-to-end processes in the production lifecycle from planting the seeds through to selective harvesting, processing, storage, roasting and packaging to ensure that the natural flavors of the coffee are preserved and rich in flavor and has its own unique aroma. The coffee cherries after picking will be peeled off, keeping the bean and husk that will be dried on the drying racks until reaching the required moisture, then they will be stored for further processes such as roasting. This wet process can balance coffee aroma and taste. Coffee cherries after cleaning will be dried on the drying racks during some weeks or even 1 month. This process method gives coffee beans the best natural rich sweetness.</a:t>
            </a:r>
            <a:endPar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Placeholder 5">
            <a:extLst>
              <a:ext uri="{FF2B5EF4-FFF2-40B4-BE49-F238E27FC236}">
                <a16:creationId xmlns:a16="http://schemas.microsoft.com/office/drawing/2014/main" id="{AD48EFFD-169F-53CB-6BCD-7FBD51E83E76}"/>
              </a:ext>
            </a:extLst>
          </p:cNvPr>
          <p:cNvPicPr>
            <a:picLocks noChangeAspect="1"/>
          </p:cNvPicPr>
          <p:nvPr/>
        </p:nvPicPr>
        <p:blipFill rotWithShape="1">
          <a:blip r:embed="rId18">
            <a:extLst>
              <a:ext uri="{28A0092B-C50C-407E-A947-70E740481C1C}">
                <a14:useLocalDpi xmlns:a14="http://schemas.microsoft.com/office/drawing/2010/main" val="0"/>
              </a:ext>
            </a:extLst>
          </a:blip>
          <a:srcRect l="628" r="628"/>
          <a:stretch/>
        </p:blipFill>
        <p:spPr>
          <a:xfrm>
            <a:off x="3852239" y="-5751696"/>
            <a:ext cx="4297693" cy="2801992"/>
          </a:xfrm>
          <a:prstGeom prst="rect">
            <a:avLst/>
          </a:prstGeom>
          <a:pattFill prst="divot">
            <a:fgClr>
              <a:schemeClr val="accent1"/>
            </a:fgClr>
            <a:bgClr>
              <a:schemeClr val="bg1"/>
            </a:bgClr>
          </a:pattFill>
        </p:spPr>
      </p:pic>
      <p:pic>
        <p:nvPicPr>
          <p:cNvPr id="39" name="Picture 38">
            <a:extLst>
              <a:ext uri="{FF2B5EF4-FFF2-40B4-BE49-F238E27FC236}">
                <a16:creationId xmlns:a16="http://schemas.microsoft.com/office/drawing/2014/main" id="{D3EACDD7-4732-4440-E882-321A9FD49B8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2121" y="7011892"/>
            <a:ext cx="7186396" cy="2278256"/>
          </a:xfrm>
          <a:prstGeom prst="rect">
            <a:avLst/>
          </a:prstGeom>
        </p:spPr>
      </p:pic>
      <p:pic>
        <p:nvPicPr>
          <p:cNvPr id="41" name="Picture 40">
            <a:extLst>
              <a:ext uri="{FF2B5EF4-FFF2-40B4-BE49-F238E27FC236}">
                <a16:creationId xmlns:a16="http://schemas.microsoft.com/office/drawing/2014/main" id="{A71B3BFE-B33B-C814-CDD4-9494EFD893D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7965253" flipH="1">
            <a:off x="10531138" y="6481216"/>
            <a:ext cx="3355633" cy="2986513"/>
          </a:xfrm>
          <a:prstGeom prst="rect">
            <a:avLst/>
          </a:prstGeom>
        </p:spPr>
      </p:pic>
      <p:sp>
        <p:nvSpPr>
          <p:cNvPr id="42" name="Rectangle 41">
            <a:extLst>
              <a:ext uri="{FF2B5EF4-FFF2-40B4-BE49-F238E27FC236}">
                <a16:creationId xmlns:a16="http://schemas.microsoft.com/office/drawing/2014/main" id="{F69E8BA4-B8DF-4A64-9826-C4AC43E8F025}"/>
              </a:ext>
            </a:extLst>
          </p:cNvPr>
          <p:cNvSpPr/>
          <p:nvPr/>
        </p:nvSpPr>
        <p:spPr>
          <a:xfrm rot="16200000" flipV="1">
            <a:off x="-1363632" y="-2160243"/>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2FF1DAED-5CCA-01AF-045F-E602668E648D}"/>
              </a:ext>
            </a:extLst>
          </p:cNvPr>
          <p:cNvSpPr txBox="1">
            <a:spLocks/>
          </p:cNvSpPr>
          <p:nvPr/>
        </p:nvSpPr>
        <p:spPr>
          <a:xfrm rot="16200000">
            <a:off x="-279494" y="-5260806"/>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10" name="Picture Placeholder 6">
            <a:extLst>
              <a:ext uri="{FF2B5EF4-FFF2-40B4-BE49-F238E27FC236}">
                <a16:creationId xmlns:a16="http://schemas.microsoft.com/office/drawing/2014/main" id="{C30A93A4-C482-E473-348F-D35727973A4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413" r="31887"/>
          <a:stretch/>
        </p:blipFill>
        <p:spPr>
          <a:xfrm>
            <a:off x="937589" y="-3211481"/>
            <a:ext cx="2801992" cy="2801992"/>
          </a:xfrm>
          <a:prstGeom prst="rect">
            <a:avLst/>
          </a:prstGeom>
          <a:pattFill prst="divot">
            <a:fgClr>
              <a:schemeClr val="accent1"/>
            </a:fgClr>
            <a:bgClr>
              <a:schemeClr val="bg1"/>
            </a:bgClr>
          </a:pattFill>
        </p:spPr>
      </p:pic>
      <p:sp>
        <p:nvSpPr>
          <p:cNvPr id="14" name="Text Placeholder 2">
            <a:extLst>
              <a:ext uri="{FF2B5EF4-FFF2-40B4-BE49-F238E27FC236}">
                <a16:creationId xmlns:a16="http://schemas.microsoft.com/office/drawing/2014/main" id="{F10FC697-CEBF-23B1-1B09-66C8FEC11551}"/>
              </a:ext>
            </a:extLst>
          </p:cNvPr>
          <p:cNvSpPr txBox="1">
            <a:spLocks/>
          </p:cNvSpPr>
          <p:nvPr/>
        </p:nvSpPr>
        <p:spPr>
          <a:xfrm>
            <a:off x="8452421" y="-1034697"/>
            <a:ext cx="3501454"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NATURAL RICE</a:t>
            </a:r>
          </a:p>
        </p:txBody>
      </p:sp>
      <p:sp>
        <p:nvSpPr>
          <p:cNvPr id="18" name="TextBox 17">
            <a:extLst>
              <a:ext uri="{FF2B5EF4-FFF2-40B4-BE49-F238E27FC236}">
                <a16:creationId xmlns:a16="http://schemas.microsoft.com/office/drawing/2014/main" id="{4BBCE9D7-A2BD-200A-1C15-3B9E8EF3A286}"/>
              </a:ext>
            </a:extLst>
          </p:cNvPr>
          <p:cNvSpPr txBox="1"/>
          <p:nvPr/>
        </p:nvSpPr>
        <p:spPr>
          <a:xfrm flipH="1">
            <a:off x="12400082" y="1968308"/>
            <a:ext cx="3287486" cy="3940374"/>
          </a:xfrm>
          <a:prstGeom prst="rect">
            <a:avLst/>
          </a:prstGeom>
          <a:noFill/>
        </p:spPr>
        <p:txBody>
          <a:bodyPr wrap="square" rtlCol="0">
            <a:spAutoFit/>
          </a:bodyPr>
          <a:lstStyle/>
          <a:p>
            <a:pPr>
              <a:lnSpc>
                <a:spcPct val="150000"/>
              </a:lnSpc>
            </a:pPr>
            <a:r>
              <a:rPr lang="en-US" sz="1050" b="0" i="0" dirty="0">
                <a:solidFill>
                  <a:srgbClr val="3B3D3B"/>
                </a:solidFill>
                <a:effectLst/>
                <a:latin typeface="proxima_nova"/>
              </a:rPr>
              <a:t>There are a variety of factors involved in choosing what rice will best suit your establishment's needs. Take a look at these 10 common types of rice to determine which grain size, texture, and flavor profile will work best for your next recipe.</a:t>
            </a:r>
          </a:p>
          <a:p>
            <a:pPr>
              <a:lnSpc>
                <a:spcPct val="150000"/>
              </a:lnSpc>
            </a:pPr>
            <a:endParaRPr lang="en-US" sz="1050" dirty="0">
              <a:solidFill>
                <a:srgbClr val="3B3D3B"/>
              </a:solidFill>
              <a:latin typeface="proxima_nova"/>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Arborio Rice</a:t>
            </a:r>
          </a:p>
          <a:p>
            <a:pPr marL="171450" indent="-171450">
              <a:lnSpc>
                <a:spcPct val="150000"/>
              </a:lnSpc>
              <a:buFont typeface="Arial" panose="020B0604020202020204" pitchFamily="34" charset="0"/>
              <a:buChar char="•"/>
            </a:pPr>
            <a:r>
              <a:rPr lang="en-US" sz="1050" dirty="0" err="1">
                <a:solidFill>
                  <a:srgbClr val="3B3D3B"/>
                </a:solidFill>
                <a:latin typeface="proxima_nova"/>
                <a:ea typeface="Open Sans" panose="020B0606030504020204" pitchFamily="34" charset="0"/>
                <a:cs typeface="Open Sans" panose="020B0606030504020204" pitchFamily="34" charset="0"/>
              </a:rPr>
              <a:t>Basmatic</a:t>
            </a:r>
            <a:r>
              <a:rPr lang="en-US" sz="1050" dirty="0">
                <a:solidFill>
                  <a:srgbClr val="3B3D3B"/>
                </a:solidFill>
                <a:latin typeface="proxima_nova"/>
                <a:ea typeface="Open Sans" panose="020B0606030504020204" pitchFamily="34" charset="0"/>
                <a:cs typeface="Open Sans" panose="020B0606030504020204" pitchFamily="34" charset="0"/>
              </a:rPr>
              <a:t>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Black Rice</a:t>
            </a:r>
          </a:p>
          <a:p>
            <a:pPr marL="171450" indent="-171450">
              <a:lnSpc>
                <a:spcPct val="150000"/>
              </a:lnSpc>
              <a:buFont typeface="Arial" panose="020B0604020202020204" pitchFamily="34" charset="0"/>
              <a:buChar char="•"/>
            </a:pPr>
            <a:r>
              <a:rPr lang="en-US" sz="1050" dirty="0" err="1">
                <a:solidFill>
                  <a:srgbClr val="3B3D3B"/>
                </a:solidFill>
                <a:latin typeface="proxima_nova"/>
                <a:ea typeface="Open Sans" panose="020B0606030504020204" pitchFamily="34" charset="0"/>
                <a:cs typeface="Open Sans" panose="020B0606030504020204" pitchFamily="34" charset="0"/>
              </a:rPr>
              <a:t>Bomba</a:t>
            </a:r>
            <a:r>
              <a:rPr lang="en-US" sz="1050" dirty="0">
                <a:solidFill>
                  <a:srgbClr val="3B3D3B"/>
                </a:solidFill>
                <a:latin typeface="proxima_nova"/>
                <a:ea typeface="Open Sans" panose="020B0606030504020204" pitchFamily="34" charset="0"/>
                <a:cs typeface="Open Sans" panose="020B0606030504020204" pitchFamily="34" charset="0"/>
              </a:rPr>
              <a:t>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Brown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Jasmine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Long Grain White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Parboiled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Sticky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Sushi Rice</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75205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690">
        <p159:morph option="byObject"/>
      </p:transition>
    </mc:Choice>
    <mc:Fallback>
      <p:transition spd="slow" advTm="69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413" r="31887"/>
          <a:stretch/>
        </p:blipFill>
        <p:spPr>
          <a:xfrm>
            <a:off x="937589" y="781049"/>
            <a:ext cx="2801992" cy="2801992"/>
          </a:xfrm>
        </p:spPr>
      </p:pic>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628" r="628"/>
          <a:stretch/>
        </p:blipFill>
        <p:spPr>
          <a:xfrm>
            <a:off x="3852239" y="781048"/>
            <a:ext cx="4297693" cy="2801992"/>
          </a:xfrm>
        </p:spPr>
      </p:pic>
      <p:sp>
        <p:nvSpPr>
          <p:cNvPr id="39" name="Text Placeholder 2"/>
          <p:cNvSpPr txBox="1">
            <a:spLocks/>
          </p:cNvSpPr>
          <p:nvPr/>
        </p:nvSpPr>
        <p:spPr>
          <a:xfrm>
            <a:off x="8452421" y="781048"/>
            <a:ext cx="3501454"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NATURAL RICE</a:t>
            </a:r>
          </a:p>
        </p:txBody>
      </p:sp>
      <p:pic>
        <p:nvPicPr>
          <p:cNvPr id="3" name="Picture 2">
            <a:extLst>
              <a:ext uri="{FF2B5EF4-FFF2-40B4-BE49-F238E27FC236}">
                <a16:creationId xmlns:a16="http://schemas.microsoft.com/office/drawing/2014/main" id="{6CFC7827-EF39-59F9-540E-C8F935F8EC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121" y="3684394"/>
            <a:ext cx="7186396" cy="2278256"/>
          </a:xfrm>
          <a:prstGeom prst="rect">
            <a:avLst/>
          </a:prstGeom>
        </p:spPr>
      </p:pic>
      <p:sp>
        <p:nvSpPr>
          <p:cNvPr id="4" name="TextBox 3">
            <a:extLst>
              <a:ext uri="{FF2B5EF4-FFF2-40B4-BE49-F238E27FC236}">
                <a16:creationId xmlns:a16="http://schemas.microsoft.com/office/drawing/2014/main" id="{20AC2436-4988-69BC-E90E-A758AA97798E}"/>
              </a:ext>
            </a:extLst>
          </p:cNvPr>
          <p:cNvSpPr txBox="1"/>
          <p:nvPr/>
        </p:nvSpPr>
        <p:spPr>
          <a:xfrm flipH="1">
            <a:off x="8452421" y="1968308"/>
            <a:ext cx="3287486" cy="3940374"/>
          </a:xfrm>
          <a:prstGeom prst="rect">
            <a:avLst/>
          </a:prstGeom>
          <a:noFill/>
        </p:spPr>
        <p:txBody>
          <a:bodyPr wrap="square" rtlCol="0">
            <a:spAutoFit/>
          </a:bodyPr>
          <a:lstStyle/>
          <a:p>
            <a:pPr>
              <a:lnSpc>
                <a:spcPct val="150000"/>
              </a:lnSpc>
            </a:pPr>
            <a:r>
              <a:rPr lang="en-US" sz="1050" b="0" i="0" dirty="0">
                <a:solidFill>
                  <a:srgbClr val="3B3D3B"/>
                </a:solidFill>
                <a:effectLst/>
                <a:latin typeface="proxima_nova"/>
              </a:rPr>
              <a:t>There are a variety of factors involved in choosing what rice will best suit your establishment's needs. Take a look at these 10 common types of rice to determine which grain size, texture, and flavor profile will work best for your next recipe.</a:t>
            </a:r>
          </a:p>
          <a:p>
            <a:pPr>
              <a:lnSpc>
                <a:spcPct val="150000"/>
              </a:lnSpc>
            </a:pPr>
            <a:endParaRPr lang="en-US" sz="1050" dirty="0">
              <a:solidFill>
                <a:srgbClr val="3B3D3B"/>
              </a:solidFill>
              <a:latin typeface="proxima_nova"/>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Arborio Rice</a:t>
            </a:r>
          </a:p>
          <a:p>
            <a:pPr marL="171450" indent="-171450">
              <a:lnSpc>
                <a:spcPct val="150000"/>
              </a:lnSpc>
              <a:buFont typeface="Arial" panose="020B0604020202020204" pitchFamily="34" charset="0"/>
              <a:buChar char="•"/>
            </a:pPr>
            <a:r>
              <a:rPr lang="en-US" sz="1050" dirty="0" err="1">
                <a:solidFill>
                  <a:srgbClr val="3B3D3B"/>
                </a:solidFill>
                <a:latin typeface="proxima_nova"/>
                <a:ea typeface="Open Sans" panose="020B0606030504020204" pitchFamily="34" charset="0"/>
                <a:cs typeface="Open Sans" panose="020B0606030504020204" pitchFamily="34" charset="0"/>
              </a:rPr>
              <a:t>Basmatic</a:t>
            </a:r>
            <a:r>
              <a:rPr lang="en-US" sz="1050" dirty="0">
                <a:solidFill>
                  <a:srgbClr val="3B3D3B"/>
                </a:solidFill>
                <a:latin typeface="proxima_nova"/>
                <a:ea typeface="Open Sans" panose="020B0606030504020204" pitchFamily="34" charset="0"/>
                <a:cs typeface="Open Sans" panose="020B0606030504020204" pitchFamily="34" charset="0"/>
              </a:rPr>
              <a:t>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Black Rice</a:t>
            </a:r>
          </a:p>
          <a:p>
            <a:pPr marL="171450" indent="-171450">
              <a:lnSpc>
                <a:spcPct val="150000"/>
              </a:lnSpc>
              <a:buFont typeface="Arial" panose="020B0604020202020204" pitchFamily="34" charset="0"/>
              <a:buChar char="•"/>
            </a:pPr>
            <a:r>
              <a:rPr lang="en-US" sz="1050" dirty="0" err="1">
                <a:solidFill>
                  <a:srgbClr val="3B3D3B"/>
                </a:solidFill>
                <a:latin typeface="proxima_nova"/>
                <a:ea typeface="Open Sans" panose="020B0606030504020204" pitchFamily="34" charset="0"/>
                <a:cs typeface="Open Sans" panose="020B0606030504020204" pitchFamily="34" charset="0"/>
              </a:rPr>
              <a:t>Bomba</a:t>
            </a:r>
            <a:r>
              <a:rPr lang="en-US" sz="1050" dirty="0">
                <a:solidFill>
                  <a:srgbClr val="3B3D3B"/>
                </a:solidFill>
                <a:latin typeface="proxima_nova"/>
                <a:ea typeface="Open Sans" panose="020B0606030504020204" pitchFamily="34" charset="0"/>
                <a:cs typeface="Open Sans" panose="020B0606030504020204" pitchFamily="34" charset="0"/>
              </a:rPr>
              <a:t>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Brown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Jasmine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Long Grain White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Parboiled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Sticky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Sushi Rice</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CA85D1FB-DDC8-88E9-5078-73F9260D7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9242" y="4010353"/>
            <a:ext cx="3355633" cy="2986513"/>
          </a:xfrm>
          <a:prstGeom prst="rect">
            <a:avLst/>
          </a:prstGeom>
        </p:spPr>
      </p:pic>
      <p:sp>
        <p:nvSpPr>
          <p:cNvPr id="13" name="Rectangle 12">
            <a:extLst>
              <a:ext uri="{FF2B5EF4-FFF2-40B4-BE49-F238E27FC236}">
                <a16:creationId xmlns:a16="http://schemas.microsoft.com/office/drawing/2014/main" id="{78FED99F-C9B3-64D3-C6BB-39270E54860D}"/>
              </a:ext>
            </a:extLst>
          </p:cNvPr>
          <p:cNvSpPr/>
          <p:nvPr/>
        </p:nvSpPr>
        <p:spPr>
          <a:xfrm rot="16200000" flipV="1">
            <a:off x="-1363632" y="226438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A0C0C2EA-291F-2861-998A-52579ADD92E4}"/>
              </a:ext>
            </a:extLst>
          </p:cNvPr>
          <p:cNvSpPr txBox="1">
            <a:spLocks/>
          </p:cNvSpPr>
          <p:nvPr/>
        </p:nvSpPr>
        <p:spPr>
          <a:xfrm rot="16200000">
            <a:off x="-279494" y="517604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6" name="Rectangle 15">
            <a:extLst>
              <a:ext uri="{FF2B5EF4-FFF2-40B4-BE49-F238E27FC236}">
                <a16:creationId xmlns:a16="http://schemas.microsoft.com/office/drawing/2014/main" id="{E0A07B15-3151-52D9-C266-D9DE9449905A}"/>
              </a:ext>
            </a:extLst>
          </p:cNvPr>
          <p:cNvSpPr/>
          <p:nvPr/>
        </p:nvSpPr>
        <p:spPr>
          <a:xfrm rot="16200000" flipV="1">
            <a:off x="-1363632" y="8994194"/>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400B98BA-6409-9589-47AB-17E8B6E9B9AC}"/>
              </a:ext>
            </a:extLst>
          </p:cNvPr>
          <p:cNvSpPr txBox="1">
            <a:spLocks/>
          </p:cNvSpPr>
          <p:nvPr/>
        </p:nvSpPr>
        <p:spPr>
          <a:xfrm rot="16200000">
            <a:off x="-279494" y="-1106811"/>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pic>
        <p:nvPicPr>
          <p:cNvPr id="17" name="Picture Placeholder 47">
            <a:extLst>
              <a:ext uri="{FF2B5EF4-FFF2-40B4-BE49-F238E27FC236}">
                <a16:creationId xmlns:a16="http://schemas.microsoft.com/office/drawing/2014/main" id="{8DBAB543-2A3E-EC7A-DB94-9047953591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98307" y="7446342"/>
            <a:ext cx="2964570" cy="1976380"/>
          </a:xfrm>
          <a:prstGeom prst="rect">
            <a:avLst/>
          </a:prstGeom>
          <a:pattFill prst="divot">
            <a:fgClr>
              <a:schemeClr val="accent1"/>
            </a:fgClr>
            <a:bgClr>
              <a:schemeClr val="bg1"/>
            </a:bgClr>
          </a:pattFill>
        </p:spPr>
      </p:pic>
      <p:sp>
        <p:nvSpPr>
          <p:cNvPr id="18" name="TextBox 17">
            <a:extLst>
              <a:ext uri="{FF2B5EF4-FFF2-40B4-BE49-F238E27FC236}">
                <a16:creationId xmlns:a16="http://schemas.microsoft.com/office/drawing/2014/main" id="{28B172E9-E9B5-2650-B975-5DDE5BCC33F4}"/>
              </a:ext>
            </a:extLst>
          </p:cNvPr>
          <p:cNvSpPr txBox="1"/>
          <p:nvPr/>
        </p:nvSpPr>
        <p:spPr>
          <a:xfrm flipH="1">
            <a:off x="23447599" y="2053441"/>
            <a:ext cx="6424330" cy="3293209"/>
          </a:xfrm>
          <a:prstGeom prst="rect">
            <a:avLst/>
          </a:prstGeom>
          <a:noFill/>
        </p:spPr>
        <p:txBody>
          <a:bodyPr wrap="square" rtlCol="0">
            <a:spAutoFit/>
          </a:bodyPr>
          <a:lstStyle/>
          <a:p>
            <a:pPr algn="just" fontAlgn="base"/>
            <a:r>
              <a:rPr lang="en-US" sz="1600" b="0" i="0" dirty="0">
                <a:solidFill>
                  <a:srgbClr val="757575"/>
                </a:solidFill>
                <a:effectLst/>
                <a:latin typeface="Helvetica" pitchFamily="2" charset="0"/>
              </a:rPr>
              <a:t>Hard red winter wheat is the most common variation of wheat grown in the US. The majority of it is grown in the Midwest Plains states. Like all winter wheat, it is planted in the fall and grows only a few inches until winter causes it to go dormant. Many home-flour millers use hard red winter wheat because of its stronger flavor than white wheat alternatives.</a:t>
            </a:r>
          </a:p>
          <a:p>
            <a:pPr algn="just" fontAlgn="base"/>
            <a:endParaRPr lang="en-US" sz="1600" b="0" i="0" dirty="0">
              <a:solidFill>
                <a:srgbClr val="757575"/>
              </a:solidFill>
              <a:effectLst/>
              <a:latin typeface="Helvetica" pitchFamily="2" charset="0"/>
            </a:endParaRPr>
          </a:p>
          <a:p>
            <a:pPr algn="just" fontAlgn="base"/>
            <a:r>
              <a:rPr lang="en-US" sz="1600" b="0" i="0" dirty="0">
                <a:solidFill>
                  <a:srgbClr val="757575"/>
                </a:solidFill>
                <a:effectLst/>
                <a:latin typeface="Helvetica" pitchFamily="2" charset="0"/>
              </a:rPr>
              <a:t>It is known as “red wheat” because of its reddish hued husk. The berries appear somewhat darker than most whites. With a protein content of about 10.5%, it is quite versatile as a general purpose flour. Winter wheats often produce a higher yield of berries, depending on time of sowing. Hard winter wheats can also have higher gluten content than spring varieties.</a:t>
            </a:r>
          </a:p>
        </p:txBody>
      </p:sp>
      <p:pic>
        <p:nvPicPr>
          <p:cNvPr id="19" name="Picture 18">
            <a:extLst>
              <a:ext uri="{FF2B5EF4-FFF2-40B4-BE49-F238E27FC236}">
                <a16:creationId xmlns:a16="http://schemas.microsoft.com/office/drawing/2014/main" id="{5BE4D3D0-6F28-7962-AAAF-21D6C83E231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03925" y="11642086"/>
            <a:ext cx="2977699" cy="1674955"/>
          </a:xfrm>
          <a:prstGeom prst="rect">
            <a:avLst/>
          </a:prstGeom>
        </p:spPr>
      </p:pic>
      <p:pic>
        <p:nvPicPr>
          <p:cNvPr id="20" name="Picture 19">
            <a:extLst>
              <a:ext uri="{FF2B5EF4-FFF2-40B4-BE49-F238E27FC236}">
                <a16:creationId xmlns:a16="http://schemas.microsoft.com/office/drawing/2014/main" id="{CFA39795-99E3-252E-A435-A218D90E7BD5}"/>
              </a:ext>
            </a:extLst>
          </p:cNvPr>
          <p:cNvPicPr>
            <a:picLocks noChangeAspect="1"/>
          </p:cNvPicPr>
          <p:nvPr/>
        </p:nvPicPr>
        <p:blipFill rotWithShape="1">
          <a:blip r:embed="rId8">
            <a:extLst>
              <a:ext uri="{28A0092B-C50C-407E-A947-70E740481C1C}">
                <a14:useLocalDpi xmlns:a14="http://schemas.microsoft.com/office/drawing/2010/main" val="0"/>
              </a:ext>
            </a:extLst>
          </a:blip>
          <a:srcRect t="-10" b="50781"/>
          <a:stretch/>
        </p:blipFill>
        <p:spPr>
          <a:xfrm>
            <a:off x="1515026" y="14859174"/>
            <a:ext cx="2981651" cy="1418032"/>
          </a:xfrm>
          <a:prstGeom prst="rect">
            <a:avLst/>
          </a:prstGeom>
        </p:spPr>
      </p:pic>
      <p:sp>
        <p:nvSpPr>
          <p:cNvPr id="21" name="Text Placeholder 2">
            <a:extLst>
              <a:ext uri="{FF2B5EF4-FFF2-40B4-BE49-F238E27FC236}">
                <a16:creationId xmlns:a16="http://schemas.microsoft.com/office/drawing/2014/main" id="{7FB28008-A50A-3886-E33C-757DE246A897}"/>
              </a:ext>
            </a:extLst>
          </p:cNvPr>
          <p:cNvSpPr txBox="1">
            <a:spLocks/>
          </p:cNvSpPr>
          <p:nvPr/>
        </p:nvSpPr>
        <p:spPr>
          <a:xfrm>
            <a:off x="12875531" y="782134"/>
            <a:ext cx="3867151"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HARD RED</a:t>
            </a:r>
          </a:p>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WINTER WHEAT</a:t>
            </a:r>
          </a:p>
        </p:txBody>
      </p:sp>
      <p:pic>
        <p:nvPicPr>
          <p:cNvPr id="22" name="Picture 21">
            <a:extLst>
              <a:ext uri="{FF2B5EF4-FFF2-40B4-BE49-F238E27FC236}">
                <a16:creationId xmlns:a16="http://schemas.microsoft.com/office/drawing/2014/main" id="{A888200A-10BD-481C-4542-F9A769D7DC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270786">
            <a:off x="11953875" y="-2250869"/>
            <a:ext cx="2700160" cy="2565898"/>
          </a:xfrm>
          <a:prstGeom prst="rect">
            <a:avLst/>
          </a:prstGeom>
        </p:spPr>
      </p:pic>
    </p:spTree>
    <p:extLst>
      <p:ext uri="{BB962C8B-B14F-4D97-AF65-F5344CB8AC3E}">
        <p14:creationId xmlns:p14="http://schemas.microsoft.com/office/powerpoint/2010/main" val="434736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91">
        <p159:morph option="byObject"/>
      </p:transition>
    </mc:Choice>
    <mc:Fallback>
      <p:transition spd="slow" advTm="791">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flipV="1">
            <a:off x="-1363632" y="4130927"/>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txBox="1">
            <a:spLocks/>
          </p:cNvSpPr>
          <p:nvPr/>
        </p:nvSpPr>
        <p:spPr>
          <a:xfrm>
            <a:off x="5095874" y="782134"/>
            <a:ext cx="3867151"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HARD RED</a:t>
            </a:r>
          </a:p>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WINTER WHEAT</a:t>
            </a:r>
          </a:p>
        </p:txBody>
      </p:sp>
      <p:pic>
        <p:nvPicPr>
          <p:cNvPr id="48" name="Picture Placeholder 4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p:blipFill>
        <p:spPr>
          <a:xfrm>
            <a:off x="1498307" y="583960"/>
            <a:ext cx="2964570" cy="1976380"/>
          </a:xfrm>
        </p:spPr>
      </p:pic>
      <p:sp>
        <p:nvSpPr>
          <p:cNvPr id="3" name="Text Placeholder 2">
            <a:extLst>
              <a:ext uri="{FF2B5EF4-FFF2-40B4-BE49-F238E27FC236}">
                <a16:creationId xmlns:a16="http://schemas.microsoft.com/office/drawing/2014/main" id="{8186A5F8-C60A-CC53-0E7A-75B091948D55}"/>
              </a:ext>
            </a:extLst>
          </p:cNvPr>
          <p:cNvSpPr txBox="1">
            <a:spLocks/>
          </p:cNvSpPr>
          <p:nvPr/>
        </p:nvSpPr>
        <p:spPr>
          <a:xfrm rot="16200000">
            <a:off x="-279494" y="98868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5" name="Text Placeholder 2">
            <a:extLst>
              <a:ext uri="{FF2B5EF4-FFF2-40B4-BE49-F238E27FC236}">
                <a16:creationId xmlns:a16="http://schemas.microsoft.com/office/drawing/2014/main" id="{1986643A-C12E-A736-D0C5-534190FF8979}"/>
              </a:ext>
            </a:extLst>
          </p:cNvPr>
          <p:cNvSpPr txBox="1">
            <a:spLocks/>
          </p:cNvSpPr>
          <p:nvPr/>
        </p:nvSpPr>
        <p:spPr>
          <a:xfrm rot="16200000">
            <a:off x="-279494" y="759539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6" name="TextBox 15">
            <a:extLst>
              <a:ext uri="{FF2B5EF4-FFF2-40B4-BE49-F238E27FC236}">
                <a16:creationId xmlns:a16="http://schemas.microsoft.com/office/drawing/2014/main" id="{FB5E3DE8-B3B1-B869-DDE3-E2730F64D66B}"/>
              </a:ext>
            </a:extLst>
          </p:cNvPr>
          <p:cNvSpPr txBox="1"/>
          <p:nvPr/>
        </p:nvSpPr>
        <p:spPr>
          <a:xfrm flipH="1">
            <a:off x="5095875" y="2053441"/>
            <a:ext cx="6424330" cy="3293209"/>
          </a:xfrm>
          <a:prstGeom prst="rect">
            <a:avLst/>
          </a:prstGeom>
          <a:noFill/>
        </p:spPr>
        <p:txBody>
          <a:bodyPr wrap="square" rtlCol="0">
            <a:spAutoFit/>
          </a:bodyPr>
          <a:lstStyle/>
          <a:p>
            <a:pPr algn="just" fontAlgn="base"/>
            <a:r>
              <a:rPr lang="en-US" sz="1600" b="0" i="0" dirty="0">
                <a:solidFill>
                  <a:srgbClr val="757575"/>
                </a:solidFill>
                <a:effectLst/>
                <a:latin typeface="Helvetica" pitchFamily="2" charset="0"/>
              </a:rPr>
              <a:t>Hard red winter wheat is the most common variation of wheat grown in the US. The majority of it is grown in the Midwest Plains states. Like all winter wheat, it is planted in the fall and grows only a few inches until winter causes it to go dormant. Many home-flour millers use hard red winter wheat because of its stronger flavor than white wheat alternatives.</a:t>
            </a:r>
          </a:p>
          <a:p>
            <a:pPr algn="just" fontAlgn="base"/>
            <a:endParaRPr lang="en-US" sz="1600" b="0" i="0" dirty="0">
              <a:solidFill>
                <a:srgbClr val="757575"/>
              </a:solidFill>
              <a:effectLst/>
              <a:latin typeface="Helvetica" pitchFamily="2" charset="0"/>
            </a:endParaRPr>
          </a:p>
          <a:p>
            <a:pPr algn="just" fontAlgn="base"/>
            <a:r>
              <a:rPr lang="en-US" sz="1600" b="0" i="0" dirty="0">
                <a:solidFill>
                  <a:srgbClr val="757575"/>
                </a:solidFill>
                <a:effectLst/>
                <a:latin typeface="Helvetica" pitchFamily="2" charset="0"/>
              </a:rPr>
              <a:t>It is known as “red wheat” because of its reddish hued husk. The berries appear somewhat darker than most whites. With a protein content of about 10.5%, it is quite versatile as a general purpose flour. Winter wheats often produce a higher yield of berries, depending on time of sowing. Hard winter wheats can also have higher gluten content than spring varieties.</a:t>
            </a:r>
          </a:p>
        </p:txBody>
      </p:sp>
      <p:pic>
        <p:nvPicPr>
          <p:cNvPr id="18" name="Picture 17">
            <a:extLst>
              <a:ext uri="{FF2B5EF4-FFF2-40B4-BE49-F238E27FC236}">
                <a16:creationId xmlns:a16="http://schemas.microsoft.com/office/drawing/2014/main" id="{C738E0EC-0455-06EE-BB9D-28FEC51F2D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03925" y="2862569"/>
            <a:ext cx="2977699" cy="1674955"/>
          </a:xfrm>
          <a:prstGeom prst="rect">
            <a:avLst/>
          </a:prstGeom>
        </p:spPr>
      </p:pic>
      <p:pic>
        <p:nvPicPr>
          <p:cNvPr id="22" name="Picture Placeholder 5">
            <a:extLst>
              <a:ext uri="{FF2B5EF4-FFF2-40B4-BE49-F238E27FC236}">
                <a16:creationId xmlns:a16="http://schemas.microsoft.com/office/drawing/2014/main" id="{04D31EA4-A856-7691-FA49-992E9C544EBF}"/>
              </a:ext>
            </a:extLst>
          </p:cNvPr>
          <p:cNvPicPr>
            <a:picLocks noChangeAspect="1"/>
          </p:cNvPicPr>
          <p:nvPr/>
        </p:nvPicPr>
        <p:blipFill rotWithShape="1">
          <a:blip r:embed="rId4">
            <a:extLst>
              <a:ext uri="{28A0092B-C50C-407E-A947-70E740481C1C}">
                <a14:useLocalDpi xmlns:a14="http://schemas.microsoft.com/office/drawing/2010/main" val="0"/>
              </a:ext>
            </a:extLst>
          </a:blip>
          <a:srcRect l="628" r="628"/>
          <a:stretch/>
        </p:blipFill>
        <p:spPr>
          <a:xfrm>
            <a:off x="3852239" y="-9910795"/>
            <a:ext cx="4297693" cy="2801992"/>
          </a:xfrm>
          <a:prstGeom prst="rect">
            <a:avLst/>
          </a:prstGeom>
          <a:pattFill prst="divot">
            <a:fgClr>
              <a:schemeClr val="accent1"/>
            </a:fgClr>
            <a:bgClr>
              <a:schemeClr val="bg1"/>
            </a:bgClr>
          </a:pattFill>
        </p:spPr>
      </p:pic>
      <p:pic>
        <p:nvPicPr>
          <p:cNvPr id="24" name="Picture 23">
            <a:extLst>
              <a:ext uri="{FF2B5EF4-FFF2-40B4-BE49-F238E27FC236}">
                <a16:creationId xmlns:a16="http://schemas.microsoft.com/office/drawing/2014/main" id="{8C8FF005-49E8-186A-5E25-05A94200D9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121" y="-5486785"/>
            <a:ext cx="7186396" cy="2278256"/>
          </a:xfrm>
          <a:prstGeom prst="rect">
            <a:avLst/>
          </a:prstGeom>
        </p:spPr>
      </p:pic>
      <p:pic>
        <p:nvPicPr>
          <p:cNvPr id="26" name="Picture 25">
            <a:extLst>
              <a:ext uri="{FF2B5EF4-FFF2-40B4-BE49-F238E27FC236}">
                <a16:creationId xmlns:a16="http://schemas.microsoft.com/office/drawing/2014/main" id="{BD4CBFEA-0FDE-8B25-90FB-4CAD0D1181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51802" flipH="1">
            <a:off x="8525330" y="6047259"/>
            <a:ext cx="3355633" cy="2986513"/>
          </a:xfrm>
          <a:prstGeom prst="rect">
            <a:avLst/>
          </a:prstGeom>
        </p:spPr>
      </p:pic>
      <p:pic>
        <p:nvPicPr>
          <p:cNvPr id="11" name="Picture Placeholder 6">
            <a:extLst>
              <a:ext uri="{FF2B5EF4-FFF2-40B4-BE49-F238E27FC236}">
                <a16:creationId xmlns:a16="http://schemas.microsoft.com/office/drawing/2014/main" id="{5E149384-960C-FBD8-B4FB-1765B7CF1566}"/>
              </a:ext>
            </a:extLst>
          </p:cNvPr>
          <p:cNvPicPr>
            <a:picLocks noGrp="1" noChangeAspect="1"/>
          </p:cNvPicPr>
          <p:nvPr>
            <p:ph type="pic" sz="quarter" idx="11"/>
          </p:nvPr>
        </p:nvPicPr>
        <p:blipFill rotWithShape="1">
          <a:blip r:embed="rId7" cstate="print">
            <a:extLst>
              <a:ext uri="{28A0092B-C50C-407E-A947-70E740481C1C}">
                <a14:useLocalDpi xmlns:a14="http://schemas.microsoft.com/office/drawing/2010/main" val="0"/>
              </a:ext>
            </a:extLst>
          </a:blip>
          <a:srcRect l="1413" r="31887"/>
          <a:stretch/>
        </p:blipFill>
        <p:spPr>
          <a:xfrm>
            <a:off x="937589" y="-8592542"/>
            <a:ext cx="2801992" cy="2801992"/>
          </a:xfrm>
        </p:spPr>
      </p:pic>
      <p:pic>
        <p:nvPicPr>
          <p:cNvPr id="13" name="Picture 12">
            <a:extLst>
              <a:ext uri="{FF2B5EF4-FFF2-40B4-BE49-F238E27FC236}">
                <a16:creationId xmlns:a16="http://schemas.microsoft.com/office/drawing/2014/main" id="{2189A519-595B-7088-7F6B-32A393BF3D3B}"/>
              </a:ext>
            </a:extLst>
          </p:cNvPr>
          <p:cNvPicPr>
            <a:picLocks noChangeAspect="1"/>
          </p:cNvPicPr>
          <p:nvPr/>
        </p:nvPicPr>
        <p:blipFill rotWithShape="1">
          <a:blip r:embed="rId8">
            <a:extLst>
              <a:ext uri="{28A0092B-C50C-407E-A947-70E740481C1C}">
                <a14:useLocalDpi xmlns:a14="http://schemas.microsoft.com/office/drawing/2010/main" val="0"/>
              </a:ext>
            </a:extLst>
          </a:blip>
          <a:srcRect t="12688" b="38083"/>
          <a:stretch/>
        </p:blipFill>
        <p:spPr>
          <a:xfrm>
            <a:off x="1515026" y="4795533"/>
            <a:ext cx="2981651" cy="1418032"/>
          </a:xfrm>
          <a:prstGeom prst="rect">
            <a:avLst/>
          </a:prstGeom>
        </p:spPr>
      </p:pic>
      <p:pic>
        <p:nvPicPr>
          <p:cNvPr id="14" name="Picture 13">
            <a:extLst>
              <a:ext uri="{FF2B5EF4-FFF2-40B4-BE49-F238E27FC236}">
                <a16:creationId xmlns:a16="http://schemas.microsoft.com/office/drawing/2014/main" id="{1C3203CE-B022-F509-7F75-25EA52B787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91840" y="-833215"/>
            <a:ext cx="2700160" cy="2565898"/>
          </a:xfrm>
          <a:prstGeom prst="rect">
            <a:avLst/>
          </a:prstGeom>
        </p:spPr>
      </p:pic>
      <p:sp>
        <p:nvSpPr>
          <p:cNvPr id="15" name="Text Placeholder 2">
            <a:extLst>
              <a:ext uri="{FF2B5EF4-FFF2-40B4-BE49-F238E27FC236}">
                <a16:creationId xmlns:a16="http://schemas.microsoft.com/office/drawing/2014/main" id="{9A0F50FE-FACF-10A4-55BA-0FCA390B7CD4}"/>
              </a:ext>
            </a:extLst>
          </p:cNvPr>
          <p:cNvSpPr txBox="1">
            <a:spLocks/>
          </p:cNvSpPr>
          <p:nvPr/>
        </p:nvSpPr>
        <p:spPr>
          <a:xfrm>
            <a:off x="1196598" y="7734289"/>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b="1" i="0" dirty="0">
                <a:solidFill>
                  <a:srgbClr val="333333"/>
                </a:solidFill>
                <a:effectLst/>
                <a:latin typeface="Helvetica Neue"/>
              </a:rPr>
              <a:t>HARD WHITE </a:t>
            </a:r>
          </a:p>
          <a:p>
            <a:pPr marL="0" indent="0" fontAlgn="base">
              <a:buNone/>
            </a:pPr>
            <a:r>
              <a:rPr lang="en-US" b="1" dirty="0">
                <a:solidFill>
                  <a:srgbClr val="333333"/>
                </a:solidFill>
                <a:latin typeface="Helvetica Neue"/>
              </a:rPr>
              <a:t>WHEAT</a:t>
            </a:r>
            <a:endParaRPr lang="en-US" b="1" i="0" dirty="0">
              <a:solidFill>
                <a:srgbClr val="333333"/>
              </a:solidFill>
              <a:effectLst/>
              <a:latin typeface="Helvetica Neue"/>
            </a:endParaRPr>
          </a:p>
        </p:txBody>
      </p:sp>
      <p:sp>
        <p:nvSpPr>
          <p:cNvPr id="17" name="TextBox 16">
            <a:extLst>
              <a:ext uri="{FF2B5EF4-FFF2-40B4-BE49-F238E27FC236}">
                <a16:creationId xmlns:a16="http://schemas.microsoft.com/office/drawing/2014/main" id="{C00B77CA-EED6-4C0C-AAB2-35E82483C697}"/>
              </a:ext>
            </a:extLst>
          </p:cNvPr>
          <p:cNvSpPr txBox="1"/>
          <p:nvPr/>
        </p:nvSpPr>
        <p:spPr>
          <a:xfrm flipH="1">
            <a:off x="1196598" y="9320773"/>
            <a:ext cx="5762173" cy="1754326"/>
          </a:xfrm>
          <a:prstGeom prst="rect">
            <a:avLst/>
          </a:prstGeom>
          <a:noFill/>
        </p:spPr>
        <p:txBody>
          <a:bodyPr wrap="square" rtlCol="0">
            <a:spAutoFit/>
          </a:bodyPr>
          <a:lstStyle/>
          <a:p>
            <a:pPr algn="just" fontAlgn="base"/>
            <a:r>
              <a:rPr lang="en-US" b="0" i="0" dirty="0">
                <a:solidFill>
                  <a:srgbClr val="1F2933"/>
                </a:solidFill>
                <a:effectLst/>
                <a:latin typeface="Helvetica" pitchFamily="2" charset="0"/>
              </a:rPr>
              <a:t>Hard white wheat berries when ground into flour is the best choice for light colored breads. Because it is a "hard" wheat with high gluten content, it is good for bread, yet because of it’s light color it can easily be used in French bread and pizza crusts for the nutrition of whole wheat without the "brown bread" look.</a:t>
            </a:r>
            <a:endParaRPr lang="en-US" dirty="0">
              <a:solidFill>
                <a:schemeClr val="tx1">
                  <a:lumMod val="75000"/>
                  <a:lumOff val="25000"/>
                </a:schemeClr>
              </a:solidFill>
              <a:latin typeface="Helvetica" pitchFamily="2" charset="0"/>
            </a:endParaRPr>
          </a:p>
        </p:txBody>
      </p:sp>
      <p:pic>
        <p:nvPicPr>
          <p:cNvPr id="19" name="Picture 18">
            <a:extLst>
              <a:ext uri="{FF2B5EF4-FFF2-40B4-BE49-F238E27FC236}">
                <a16:creationId xmlns:a16="http://schemas.microsoft.com/office/drawing/2014/main" id="{6ACE9AAD-831B-180D-60EE-6491F2B7EFC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420717" y="468305"/>
            <a:ext cx="2723093" cy="2723093"/>
          </a:xfrm>
          <a:prstGeom prst="rect">
            <a:avLst/>
          </a:prstGeom>
        </p:spPr>
      </p:pic>
      <p:pic>
        <p:nvPicPr>
          <p:cNvPr id="20" name="Picture 19">
            <a:extLst>
              <a:ext uri="{FF2B5EF4-FFF2-40B4-BE49-F238E27FC236}">
                <a16:creationId xmlns:a16="http://schemas.microsoft.com/office/drawing/2014/main" id="{234AAB86-2D52-CD75-8BE4-FDA1FC39BB7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4323247" y="3519059"/>
            <a:ext cx="2723093" cy="2723093"/>
          </a:xfrm>
          <a:prstGeom prst="rect">
            <a:avLst/>
          </a:prstGeom>
        </p:spPr>
      </p:pic>
      <p:sp>
        <p:nvSpPr>
          <p:cNvPr id="21" name="Text Placeholder 2">
            <a:extLst>
              <a:ext uri="{FF2B5EF4-FFF2-40B4-BE49-F238E27FC236}">
                <a16:creationId xmlns:a16="http://schemas.microsoft.com/office/drawing/2014/main" id="{CB64DD3E-F930-3C99-56FE-DE6A128E19B1}"/>
              </a:ext>
            </a:extLst>
          </p:cNvPr>
          <p:cNvSpPr txBox="1">
            <a:spLocks/>
          </p:cNvSpPr>
          <p:nvPr/>
        </p:nvSpPr>
        <p:spPr>
          <a:xfrm>
            <a:off x="8452421" y="-4479836"/>
            <a:ext cx="3501454"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NATURAL RICE</a:t>
            </a:r>
          </a:p>
        </p:txBody>
      </p:sp>
      <p:sp>
        <p:nvSpPr>
          <p:cNvPr id="32" name="TextBox 31">
            <a:extLst>
              <a:ext uri="{FF2B5EF4-FFF2-40B4-BE49-F238E27FC236}">
                <a16:creationId xmlns:a16="http://schemas.microsoft.com/office/drawing/2014/main" id="{2568C0E0-E41D-3B88-05B6-5DFC0DEC261A}"/>
              </a:ext>
            </a:extLst>
          </p:cNvPr>
          <p:cNvSpPr txBox="1"/>
          <p:nvPr/>
        </p:nvSpPr>
        <p:spPr>
          <a:xfrm flipH="1">
            <a:off x="16044322" y="1968308"/>
            <a:ext cx="3287486" cy="3940374"/>
          </a:xfrm>
          <a:prstGeom prst="rect">
            <a:avLst/>
          </a:prstGeom>
          <a:noFill/>
        </p:spPr>
        <p:txBody>
          <a:bodyPr wrap="square" rtlCol="0">
            <a:spAutoFit/>
          </a:bodyPr>
          <a:lstStyle/>
          <a:p>
            <a:pPr>
              <a:lnSpc>
                <a:spcPct val="150000"/>
              </a:lnSpc>
            </a:pPr>
            <a:r>
              <a:rPr lang="en-US" sz="1050" b="0" i="0" dirty="0">
                <a:solidFill>
                  <a:srgbClr val="3B3D3B"/>
                </a:solidFill>
                <a:effectLst/>
                <a:latin typeface="proxima_nova"/>
              </a:rPr>
              <a:t>There are a variety of factors involved in choosing what rice will best suit your establishment's needs. Take a look at these 10 common types of rice to determine which grain size, texture, and flavor profile will work best for your next recipe.</a:t>
            </a:r>
          </a:p>
          <a:p>
            <a:pPr>
              <a:lnSpc>
                <a:spcPct val="150000"/>
              </a:lnSpc>
            </a:pPr>
            <a:endParaRPr lang="en-US" sz="1050" dirty="0">
              <a:solidFill>
                <a:srgbClr val="3B3D3B"/>
              </a:solidFill>
              <a:latin typeface="proxima_nova"/>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Arborio Rice</a:t>
            </a:r>
          </a:p>
          <a:p>
            <a:pPr marL="171450" indent="-171450">
              <a:lnSpc>
                <a:spcPct val="150000"/>
              </a:lnSpc>
              <a:buFont typeface="Arial" panose="020B0604020202020204" pitchFamily="34" charset="0"/>
              <a:buChar char="•"/>
            </a:pPr>
            <a:r>
              <a:rPr lang="en-US" sz="1050" dirty="0" err="1">
                <a:solidFill>
                  <a:srgbClr val="3B3D3B"/>
                </a:solidFill>
                <a:latin typeface="proxima_nova"/>
                <a:ea typeface="Open Sans" panose="020B0606030504020204" pitchFamily="34" charset="0"/>
                <a:cs typeface="Open Sans" panose="020B0606030504020204" pitchFamily="34" charset="0"/>
              </a:rPr>
              <a:t>Basmatic</a:t>
            </a:r>
            <a:r>
              <a:rPr lang="en-US" sz="1050" dirty="0">
                <a:solidFill>
                  <a:srgbClr val="3B3D3B"/>
                </a:solidFill>
                <a:latin typeface="proxima_nova"/>
                <a:ea typeface="Open Sans" panose="020B0606030504020204" pitchFamily="34" charset="0"/>
                <a:cs typeface="Open Sans" panose="020B0606030504020204" pitchFamily="34" charset="0"/>
              </a:rPr>
              <a:t>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Black Rice</a:t>
            </a:r>
          </a:p>
          <a:p>
            <a:pPr marL="171450" indent="-171450">
              <a:lnSpc>
                <a:spcPct val="150000"/>
              </a:lnSpc>
              <a:buFont typeface="Arial" panose="020B0604020202020204" pitchFamily="34" charset="0"/>
              <a:buChar char="•"/>
            </a:pPr>
            <a:r>
              <a:rPr lang="en-US" sz="1050" dirty="0" err="1">
                <a:solidFill>
                  <a:srgbClr val="3B3D3B"/>
                </a:solidFill>
                <a:latin typeface="proxima_nova"/>
                <a:ea typeface="Open Sans" panose="020B0606030504020204" pitchFamily="34" charset="0"/>
                <a:cs typeface="Open Sans" panose="020B0606030504020204" pitchFamily="34" charset="0"/>
              </a:rPr>
              <a:t>Bomba</a:t>
            </a:r>
            <a:r>
              <a:rPr lang="en-US" sz="1050" dirty="0">
                <a:solidFill>
                  <a:srgbClr val="3B3D3B"/>
                </a:solidFill>
                <a:latin typeface="proxima_nova"/>
                <a:ea typeface="Open Sans" panose="020B0606030504020204" pitchFamily="34" charset="0"/>
                <a:cs typeface="Open Sans" panose="020B0606030504020204" pitchFamily="34" charset="0"/>
              </a:rPr>
              <a:t>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Brown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Jasmine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Long Grain White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Parboiled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Sticky Rice</a:t>
            </a:r>
          </a:p>
          <a:p>
            <a:pPr marL="171450" indent="-171450">
              <a:lnSpc>
                <a:spcPct val="150000"/>
              </a:lnSpc>
              <a:buFont typeface="Arial" panose="020B0604020202020204" pitchFamily="34" charset="0"/>
              <a:buChar char="•"/>
            </a:pPr>
            <a:r>
              <a:rPr lang="en-US" sz="1050" dirty="0">
                <a:solidFill>
                  <a:srgbClr val="3B3D3B"/>
                </a:solidFill>
                <a:latin typeface="proxima_nova"/>
                <a:ea typeface="Open Sans" panose="020B0606030504020204" pitchFamily="34" charset="0"/>
                <a:cs typeface="Open Sans" panose="020B0606030504020204" pitchFamily="34" charset="0"/>
              </a:rPr>
              <a:t>Sushi Rice</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5586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979">
        <p159:morph option="byObject"/>
      </p:transition>
    </mc:Choice>
    <mc:Fallback>
      <p:transition spd="slow" advTm="979">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
            <a:extLst>
              <a:ext uri="{FF2B5EF4-FFF2-40B4-BE49-F238E27FC236}">
                <a16:creationId xmlns:a16="http://schemas.microsoft.com/office/drawing/2014/main" id="{8BFD9B76-40D6-0107-5AF0-0A3CEA2F0F5F}"/>
              </a:ext>
            </a:extLst>
          </p:cNvPr>
          <p:cNvPicPr>
            <a:picLocks noChangeAspect="1"/>
          </p:cNvPicPr>
          <p:nvPr/>
        </p:nvPicPr>
        <p:blipFill rotWithShape="1">
          <a:blip r:embed="rId2">
            <a:extLst>
              <a:ext uri="{28A0092B-C50C-407E-A947-70E740481C1C}">
                <a14:useLocalDpi xmlns:a14="http://schemas.microsoft.com/office/drawing/2010/main" val="0"/>
              </a:ext>
            </a:extLst>
          </a:blip>
          <a:srcRect l="14859" r="174"/>
          <a:stretch/>
        </p:blipFill>
        <p:spPr>
          <a:xfrm flipH="1">
            <a:off x="627017" y="-9102567"/>
            <a:ext cx="6348549" cy="5603966"/>
          </a:xfrm>
          <a:prstGeom prst="rect">
            <a:avLst/>
          </a:prstGeom>
          <a:pattFill prst="divot">
            <a:fgClr>
              <a:schemeClr val="accent1"/>
            </a:fgClr>
            <a:bgClr>
              <a:schemeClr val="bg1"/>
            </a:bgClr>
          </a:pattFill>
        </p:spPr>
      </p:pic>
      <p:sp>
        <p:nvSpPr>
          <p:cNvPr id="6" name="Rectangle 5">
            <a:extLst>
              <a:ext uri="{FF2B5EF4-FFF2-40B4-BE49-F238E27FC236}">
                <a16:creationId xmlns:a16="http://schemas.microsoft.com/office/drawing/2014/main" id="{A532D224-6BC2-B581-D69B-0F1E10DF40D8}"/>
              </a:ext>
            </a:extLst>
          </p:cNvPr>
          <p:cNvSpPr/>
          <p:nvPr/>
        </p:nvSpPr>
        <p:spPr>
          <a:xfrm rot="16200000" flipV="1">
            <a:off x="-1363632" y="14300959"/>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BA62CEE0-015D-CFDE-B2D6-EF3424BAF61E}"/>
              </a:ext>
            </a:extLst>
          </p:cNvPr>
          <p:cNvSpPr txBox="1">
            <a:spLocks/>
          </p:cNvSpPr>
          <p:nvPr/>
        </p:nvSpPr>
        <p:spPr>
          <a:xfrm rot="16200000">
            <a:off x="-279494" y="-7389669"/>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pic>
        <p:nvPicPr>
          <p:cNvPr id="10" name="Picture 9">
            <a:extLst>
              <a:ext uri="{FF2B5EF4-FFF2-40B4-BE49-F238E27FC236}">
                <a16:creationId xmlns:a16="http://schemas.microsoft.com/office/drawing/2014/main" id="{49765C03-A489-F602-CC3A-2ED5C3098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16604">
            <a:off x="-522764" y="-944995"/>
            <a:ext cx="2700160" cy="2565898"/>
          </a:xfrm>
          <a:prstGeom prst="rect">
            <a:avLst/>
          </a:prstGeom>
        </p:spPr>
      </p:pic>
      <p:sp>
        <p:nvSpPr>
          <p:cNvPr id="11" name="Text Placeholder 2">
            <a:extLst>
              <a:ext uri="{FF2B5EF4-FFF2-40B4-BE49-F238E27FC236}">
                <a16:creationId xmlns:a16="http://schemas.microsoft.com/office/drawing/2014/main" id="{3DA08917-F926-FA59-FE09-3F9A2F72AE0C}"/>
              </a:ext>
            </a:extLst>
          </p:cNvPr>
          <p:cNvSpPr txBox="1">
            <a:spLocks/>
          </p:cNvSpPr>
          <p:nvPr/>
        </p:nvSpPr>
        <p:spPr>
          <a:xfrm>
            <a:off x="1196598" y="2314901"/>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b="1" i="0" dirty="0">
                <a:solidFill>
                  <a:srgbClr val="333333"/>
                </a:solidFill>
                <a:effectLst/>
                <a:latin typeface="Helvetica Neue"/>
              </a:rPr>
              <a:t>HARD WHITE </a:t>
            </a:r>
          </a:p>
          <a:p>
            <a:pPr marL="0" indent="0" fontAlgn="base">
              <a:buNone/>
            </a:pPr>
            <a:r>
              <a:rPr lang="en-US" b="1" dirty="0">
                <a:solidFill>
                  <a:srgbClr val="333333"/>
                </a:solidFill>
                <a:latin typeface="Helvetica Neue"/>
              </a:rPr>
              <a:t>WHEAT</a:t>
            </a:r>
            <a:endParaRPr lang="en-US" b="1" i="0" dirty="0">
              <a:solidFill>
                <a:srgbClr val="333333"/>
              </a:solidFill>
              <a:effectLst/>
              <a:latin typeface="Helvetica Neue"/>
            </a:endParaRPr>
          </a:p>
        </p:txBody>
      </p:sp>
      <p:sp>
        <p:nvSpPr>
          <p:cNvPr id="12" name="TextBox 11">
            <a:extLst>
              <a:ext uri="{FF2B5EF4-FFF2-40B4-BE49-F238E27FC236}">
                <a16:creationId xmlns:a16="http://schemas.microsoft.com/office/drawing/2014/main" id="{B7D4821E-DD9C-700B-D258-1CCF966BC36B}"/>
              </a:ext>
            </a:extLst>
          </p:cNvPr>
          <p:cNvSpPr txBox="1"/>
          <p:nvPr/>
        </p:nvSpPr>
        <p:spPr>
          <a:xfrm flipH="1">
            <a:off x="1196598" y="4046663"/>
            <a:ext cx="5762173" cy="1754326"/>
          </a:xfrm>
          <a:prstGeom prst="rect">
            <a:avLst/>
          </a:prstGeom>
          <a:noFill/>
        </p:spPr>
        <p:txBody>
          <a:bodyPr wrap="square" rtlCol="0">
            <a:spAutoFit/>
          </a:bodyPr>
          <a:lstStyle/>
          <a:p>
            <a:pPr algn="just" fontAlgn="base"/>
            <a:r>
              <a:rPr lang="en-US" b="0" i="0" dirty="0">
                <a:solidFill>
                  <a:srgbClr val="1F2933"/>
                </a:solidFill>
                <a:effectLst/>
                <a:latin typeface="Helvetica" pitchFamily="2" charset="0"/>
              </a:rPr>
              <a:t>Hard white wheat berries when ground into flour is the best choice for light colored breads. Because it is a "hard" wheat with high gluten content, it is good for bread, yet because of it’s light color it can easily be used in French bread and pizza crusts for the nutrition of whole wheat without the "brown bread" look.</a:t>
            </a:r>
            <a:endParaRPr lang="en-US" dirty="0">
              <a:solidFill>
                <a:schemeClr val="tx1">
                  <a:lumMod val="75000"/>
                  <a:lumOff val="25000"/>
                </a:schemeClr>
              </a:solidFill>
              <a:latin typeface="Helvetica" pitchFamily="2" charset="0"/>
            </a:endParaRPr>
          </a:p>
        </p:txBody>
      </p:sp>
      <p:pic>
        <p:nvPicPr>
          <p:cNvPr id="13" name="Picture 12">
            <a:extLst>
              <a:ext uri="{FF2B5EF4-FFF2-40B4-BE49-F238E27FC236}">
                <a16:creationId xmlns:a16="http://schemas.microsoft.com/office/drawing/2014/main" id="{C4DE6A39-2119-0794-B667-239C2D2F53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31087" y="468305"/>
            <a:ext cx="2723093" cy="2723093"/>
          </a:xfrm>
          <a:prstGeom prst="rect">
            <a:avLst/>
          </a:prstGeom>
        </p:spPr>
      </p:pic>
      <p:pic>
        <p:nvPicPr>
          <p:cNvPr id="14" name="Picture 13">
            <a:extLst>
              <a:ext uri="{FF2B5EF4-FFF2-40B4-BE49-F238E27FC236}">
                <a16:creationId xmlns:a16="http://schemas.microsoft.com/office/drawing/2014/main" id="{A4A5A3D4-AABE-B733-8B43-B493473F85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631087" y="3519059"/>
            <a:ext cx="2723093" cy="2723093"/>
          </a:xfrm>
          <a:prstGeom prst="rect">
            <a:avLst/>
          </a:prstGeom>
        </p:spPr>
      </p:pic>
      <p:sp>
        <p:nvSpPr>
          <p:cNvPr id="15" name="Text Placeholder 2">
            <a:extLst>
              <a:ext uri="{FF2B5EF4-FFF2-40B4-BE49-F238E27FC236}">
                <a16:creationId xmlns:a16="http://schemas.microsoft.com/office/drawing/2014/main" id="{9D3E77A8-791B-82D3-27A4-E6D13A9DA5BC}"/>
              </a:ext>
            </a:extLst>
          </p:cNvPr>
          <p:cNvSpPr txBox="1">
            <a:spLocks/>
          </p:cNvSpPr>
          <p:nvPr/>
        </p:nvSpPr>
        <p:spPr>
          <a:xfrm>
            <a:off x="5095874" y="7610828"/>
            <a:ext cx="3867151"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HARD RED</a:t>
            </a:r>
          </a:p>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WINTER WHEAT</a:t>
            </a:r>
          </a:p>
        </p:txBody>
      </p:sp>
      <p:pic>
        <p:nvPicPr>
          <p:cNvPr id="16" name="Picture Placeholder 47">
            <a:extLst>
              <a:ext uri="{FF2B5EF4-FFF2-40B4-BE49-F238E27FC236}">
                <a16:creationId xmlns:a16="http://schemas.microsoft.com/office/drawing/2014/main" id="{62BBF144-8F1C-2944-A0CE-53348B094846}"/>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5315135" y="583960"/>
            <a:ext cx="2964570" cy="1976380"/>
          </a:xfrm>
        </p:spPr>
      </p:pic>
      <p:sp>
        <p:nvSpPr>
          <p:cNvPr id="17" name="TextBox 16">
            <a:extLst>
              <a:ext uri="{FF2B5EF4-FFF2-40B4-BE49-F238E27FC236}">
                <a16:creationId xmlns:a16="http://schemas.microsoft.com/office/drawing/2014/main" id="{7B1C0432-1793-1314-DC12-8FAF1A187FF3}"/>
              </a:ext>
            </a:extLst>
          </p:cNvPr>
          <p:cNvSpPr txBox="1"/>
          <p:nvPr/>
        </p:nvSpPr>
        <p:spPr>
          <a:xfrm flipH="1">
            <a:off x="5095875" y="12677960"/>
            <a:ext cx="6424330" cy="3293209"/>
          </a:xfrm>
          <a:prstGeom prst="rect">
            <a:avLst/>
          </a:prstGeom>
          <a:noFill/>
        </p:spPr>
        <p:txBody>
          <a:bodyPr wrap="square" rtlCol="0">
            <a:spAutoFit/>
          </a:bodyPr>
          <a:lstStyle/>
          <a:p>
            <a:pPr algn="just" fontAlgn="base"/>
            <a:r>
              <a:rPr lang="en-US" sz="1600" b="0" i="0" dirty="0">
                <a:solidFill>
                  <a:srgbClr val="757575"/>
                </a:solidFill>
                <a:effectLst/>
                <a:latin typeface="Helvetica" pitchFamily="2" charset="0"/>
              </a:rPr>
              <a:t>Hard red winter wheat is the most common variation of wheat grown in the US. The majority of it is grown in the Midwest Plains states. Like all winter wheat, it is planted in the fall and grows only a few inches until winter causes it to go dormant. Many home-flour millers use hard red winter wheat because of its stronger flavor than white wheat alternatives.</a:t>
            </a:r>
          </a:p>
          <a:p>
            <a:pPr algn="just" fontAlgn="base"/>
            <a:endParaRPr lang="en-US" sz="1600" b="0" i="0" dirty="0">
              <a:solidFill>
                <a:srgbClr val="757575"/>
              </a:solidFill>
              <a:effectLst/>
              <a:latin typeface="Helvetica" pitchFamily="2" charset="0"/>
            </a:endParaRPr>
          </a:p>
          <a:p>
            <a:pPr algn="just" fontAlgn="base"/>
            <a:r>
              <a:rPr lang="en-US" sz="1600" b="0" i="0" dirty="0">
                <a:solidFill>
                  <a:srgbClr val="757575"/>
                </a:solidFill>
                <a:effectLst/>
                <a:latin typeface="Helvetica" pitchFamily="2" charset="0"/>
              </a:rPr>
              <a:t>It is known as “red wheat” because of its reddish hued husk. The berries appear somewhat darker than most whites. With a protein content of about 10.5%, it is quite versatile as a general purpose flour. Winter wheats often produce a higher yield of berries, depending on time of sowing. Hard winter wheats can also have higher gluten content than spring varieties.</a:t>
            </a:r>
          </a:p>
        </p:txBody>
      </p:sp>
      <p:pic>
        <p:nvPicPr>
          <p:cNvPr id="18" name="Picture 17">
            <a:extLst>
              <a:ext uri="{FF2B5EF4-FFF2-40B4-BE49-F238E27FC236}">
                <a16:creationId xmlns:a16="http://schemas.microsoft.com/office/drawing/2014/main" id="{2F47847C-3FD1-5790-CCA7-0687081EFF9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05773" y="2862569"/>
            <a:ext cx="2977699" cy="1674955"/>
          </a:xfrm>
          <a:prstGeom prst="rect">
            <a:avLst/>
          </a:prstGeom>
        </p:spPr>
      </p:pic>
      <p:pic>
        <p:nvPicPr>
          <p:cNvPr id="19" name="Picture 18">
            <a:extLst>
              <a:ext uri="{FF2B5EF4-FFF2-40B4-BE49-F238E27FC236}">
                <a16:creationId xmlns:a16="http://schemas.microsoft.com/office/drawing/2014/main" id="{C2B83F87-4E1E-71F7-B24D-4293DA0C01A3}"/>
              </a:ext>
            </a:extLst>
          </p:cNvPr>
          <p:cNvPicPr>
            <a:picLocks noChangeAspect="1"/>
          </p:cNvPicPr>
          <p:nvPr/>
        </p:nvPicPr>
        <p:blipFill rotWithShape="1">
          <a:blip r:embed="rId8">
            <a:extLst>
              <a:ext uri="{28A0092B-C50C-407E-A947-70E740481C1C}">
                <a14:useLocalDpi xmlns:a14="http://schemas.microsoft.com/office/drawing/2010/main" val="0"/>
              </a:ext>
            </a:extLst>
          </a:blip>
          <a:srcRect t="12688" b="38083"/>
          <a:stretch/>
        </p:blipFill>
        <p:spPr>
          <a:xfrm>
            <a:off x="-6814501" y="4795533"/>
            <a:ext cx="2981651" cy="1418032"/>
          </a:xfrm>
          <a:prstGeom prst="rect">
            <a:avLst/>
          </a:prstGeom>
        </p:spPr>
      </p:pic>
      <p:sp>
        <p:nvSpPr>
          <p:cNvPr id="20" name="TextBox 19">
            <a:extLst>
              <a:ext uri="{FF2B5EF4-FFF2-40B4-BE49-F238E27FC236}">
                <a16:creationId xmlns:a16="http://schemas.microsoft.com/office/drawing/2014/main" id="{4B6EA86B-1277-E334-BF20-327E702A1CD6}"/>
              </a:ext>
            </a:extLst>
          </p:cNvPr>
          <p:cNvSpPr txBox="1"/>
          <p:nvPr/>
        </p:nvSpPr>
        <p:spPr>
          <a:xfrm flipH="1">
            <a:off x="7342147" y="-4578784"/>
            <a:ext cx="4535527" cy="2492990"/>
          </a:xfrm>
          <a:prstGeom prst="rect">
            <a:avLst/>
          </a:prstGeom>
          <a:noFill/>
        </p:spPr>
        <p:txBody>
          <a:bodyPr wrap="square" rtlCol="0">
            <a:spAutoFit/>
          </a:bodyPr>
          <a:lstStyle/>
          <a:p>
            <a:pPr algn="just" fontAlgn="base"/>
            <a:r>
              <a:rPr lang="en-US" sz="1200" dirty="0">
                <a:solidFill>
                  <a:srgbClr val="757575"/>
                </a:solidFill>
                <a:latin typeface="Helvetica" pitchFamily="2" charset="0"/>
              </a:rPr>
              <a:t>C</a:t>
            </a:r>
            <a:r>
              <a:rPr lang="en-US" sz="1200" b="0" i="0" dirty="0">
                <a:solidFill>
                  <a:srgbClr val="757575"/>
                </a:solidFill>
                <a:effectLst/>
                <a:latin typeface="Helvetica" pitchFamily="2" charset="0"/>
              </a:rPr>
              <a:t>ompared to the hard red varieties of wheat, soft red winter wheat has a comparatively low protein content, which makes it a leading choice for bakers striving for soft pastries and pan breads. In a more coarsely ground form, this wheat is also used to make pasta and cereal. Because it is a softer variety of wheat, it grinds more easily than the hard wheats. Like the other red varieties, the husk of soft red winter wheat has a reddish hue and yields a slightly darker color flour than the white wheat alternatives.</a:t>
            </a:r>
          </a:p>
          <a:p>
            <a:pPr algn="just" fontAlgn="base"/>
            <a:endParaRPr lang="en-US" sz="1200" b="0" i="0" dirty="0">
              <a:solidFill>
                <a:srgbClr val="757575"/>
              </a:solidFill>
              <a:effectLst/>
              <a:latin typeface="Helvetica" pitchFamily="2" charset="0"/>
            </a:endParaRPr>
          </a:p>
          <a:p>
            <a:pPr algn="just" fontAlgn="base"/>
            <a:r>
              <a:rPr lang="en-US" sz="1200" b="0" i="0" dirty="0">
                <a:solidFill>
                  <a:srgbClr val="757575"/>
                </a:solidFill>
                <a:effectLst/>
                <a:latin typeface="Helvetica" pitchFamily="2" charset="0"/>
              </a:rPr>
              <a:t>Winter wheat is planted in the fall and harvested in late spring or early summer. In the US, winter wheats are much more commonly grown and harvested than spring variants.</a:t>
            </a:r>
          </a:p>
        </p:txBody>
      </p:sp>
      <p:sp>
        <p:nvSpPr>
          <p:cNvPr id="22" name="Text Placeholder 2">
            <a:extLst>
              <a:ext uri="{FF2B5EF4-FFF2-40B4-BE49-F238E27FC236}">
                <a16:creationId xmlns:a16="http://schemas.microsoft.com/office/drawing/2014/main" id="{D49BD218-A99D-7DD7-8E45-1908CCD7D4C7}"/>
              </a:ext>
            </a:extLst>
          </p:cNvPr>
          <p:cNvSpPr txBox="1">
            <a:spLocks/>
          </p:cNvSpPr>
          <p:nvPr/>
        </p:nvSpPr>
        <p:spPr>
          <a:xfrm>
            <a:off x="7342148" y="-5667952"/>
            <a:ext cx="4228036" cy="13724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SOFT RED</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WINTER WHEAT</a:t>
            </a:r>
          </a:p>
        </p:txBody>
      </p:sp>
    </p:spTree>
    <p:extLst>
      <p:ext uri="{BB962C8B-B14F-4D97-AF65-F5344CB8AC3E}">
        <p14:creationId xmlns:p14="http://schemas.microsoft.com/office/powerpoint/2010/main" val="24336173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19">
        <p159:morph option="byObject"/>
      </p:transition>
    </mc:Choice>
    <mc:Fallback>
      <p:transition spd="slow" advTm="819">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a:extLst>
              <a:ext uri="{FF2B5EF4-FFF2-40B4-BE49-F238E27FC236}">
                <a16:creationId xmlns:a16="http://schemas.microsoft.com/office/drawing/2014/main" id="{1ACFB18B-29DD-CBF7-7BD5-8AD9125B1041}"/>
              </a:ext>
            </a:extLst>
          </p:cNvPr>
          <p:cNvPicPr>
            <a:picLocks noChangeAspect="1"/>
          </p:cNvPicPr>
          <p:nvPr/>
        </p:nvPicPr>
        <p:blipFill rotWithShape="1">
          <a:blip r:embed="rId2">
            <a:extLst>
              <a:ext uri="{28A0092B-C50C-407E-A947-70E740481C1C}">
                <a14:useLocalDpi xmlns:a14="http://schemas.microsoft.com/office/drawing/2010/main" val="0"/>
              </a:ext>
            </a:extLst>
          </a:blip>
          <a:srcRect l="174" r="14860"/>
          <a:stretch/>
        </p:blipFill>
        <p:spPr>
          <a:xfrm flipH="1">
            <a:off x="627017" y="609599"/>
            <a:ext cx="6348549" cy="5603966"/>
          </a:xfrm>
          <a:prstGeom prst="rect">
            <a:avLst/>
          </a:prstGeom>
          <a:pattFill prst="divot">
            <a:fgClr>
              <a:schemeClr val="accent1"/>
            </a:fgClr>
            <a:bgClr>
              <a:schemeClr val="bg1"/>
            </a:bgClr>
          </a:pattFill>
        </p:spPr>
      </p:pic>
      <p:sp>
        <p:nvSpPr>
          <p:cNvPr id="4" name="TextBox 3">
            <a:extLst>
              <a:ext uri="{FF2B5EF4-FFF2-40B4-BE49-F238E27FC236}">
                <a16:creationId xmlns:a16="http://schemas.microsoft.com/office/drawing/2014/main" id="{973EB8F6-BDF7-7847-4581-CBFBB59C9F7F}"/>
              </a:ext>
            </a:extLst>
          </p:cNvPr>
          <p:cNvSpPr txBox="1"/>
          <p:nvPr/>
        </p:nvSpPr>
        <p:spPr>
          <a:xfrm flipH="1">
            <a:off x="7342147" y="2966397"/>
            <a:ext cx="4535527" cy="2492990"/>
          </a:xfrm>
          <a:prstGeom prst="rect">
            <a:avLst/>
          </a:prstGeom>
          <a:noFill/>
        </p:spPr>
        <p:txBody>
          <a:bodyPr wrap="square" rtlCol="0">
            <a:spAutoFit/>
          </a:bodyPr>
          <a:lstStyle/>
          <a:p>
            <a:pPr algn="just" fontAlgn="base"/>
            <a:r>
              <a:rPr lang="en-US" sz="1200" dirty="0">
                <a:solidFill>
                  <a:srgbClr val="757575"/>
                </a:solidFill>
                <a:latin typeface="Helvetica" pitchFamily="2" charset="0"/>
              </a:rPr>
              <a:t>C</a:t>
            </a:r>
            <a:r>
              <a:rPr lang="en-US" sz="1200" b="0" i="0" dirty="0">
                <a:solidFill>
                  <a:srgbClr val="757575"/>
                </a:solidFill>
                <a:effectLst/>
                <a:latin typeface="Helvetica" pitchFamily="2" charset="0"/>
              </a:rPr>
              <a:t>ompared to the hard red varieties of wheat, soft red winter wheat has a comparatively low protein content, which makes it a leading choice for bakers striving for soft pastries and pan breads. In a more coarsely ground form, this wheat is also used to make pasta and cereal. Because it is a softer variety of wheat, it grinds more easily than the hard wheats. Like the other red varieties, the husk of soft red winter wheat has a reddish hue and yields a slightly darker color flour than the white wheat alternatives.</a:t>
            </a:r>
          </a:p>
          <a:p>
            <a:pPr algn="just" fontAlgn="base"/>
            <a:endParaRPr lang="en-US" sz="1200" b="0" i="0" dirty="0">
              <a:solidFill>
                <a:srgbClr val="757575"/>
              </a:solidFill>
              <a:effectLst/>
              <a:latin typeface="Helvetica" pitchFamily="2" charset="0"/>
            </a:endParaRPr>
          </a:p>
          <a:p>
            <a:pPr algn="just" fontAlgn="base"/>
            <a:r>
              <a:rPr lang="en-US" sz="1200" b="0" i="0" dirty="0">
                <a:solidFill>
                  <a:srgbClr val="757575"/>
                </a:solidFill>
                <a:effectLst/>
                <a:latin typeface="Helvetica" pitchFamily="2" charset="0"/>
              </a:rPr>
              <a:t>Winter wheat is planted in the fall and harvested in late spring or early summer. In the US, winter wheats are much more commonly grown and harvested than spring variants.</a:t>
            </a:r>
          </a:p>
        </p:txBody>
      </p:sp>
      <p:sp>
        <p:nvSpPr>
          <p:cNvPr id="6" name="Text Placeholder 2">
            <a:extLst>
              <a:ext uri="{FF2B5EF4-FFF2-40B4-BE49-F238E27FC236}">
                <a16:creationId xmlns:a16="http://schemas.microsoft.com/office/drawing/2014/main" id="{5BD6F6E2-43DF-7FD7-DCC7-8C79B5B74E22}"/>
              </a:ext>
            </a:extLst>
          </p:cNvPr>
          <p:cNvSpPr txBox="1">
            <a:spLocks/>
          </p:cNvSpPr>
          <p:nvPr/>
        </p:nvSpPr>
        <p:spPr>
          <a:xfrm>
            <a:off x="7342148" y="886406"/>
            <a:ext cx="4228036" cy="13724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SOFT RED</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WINTER WHEAT</a:t>
            </a:r>
          </a:p>
        </p:txBody>
      </p:sp>
      <p:pic>
        <p:nvPicPr>
          <p:cNvPr id="7" name="Picture 6">
            <a:extLst>
              <a:ext uri="{FF2B5EF4-FFF2-40B4-BE49-F238E27FC236}">
                <a16:creationId xmlns:a16="http://schemas.microsoft.com/office/drawing/2014/main" id="{FB69E651-96C4-BB92-5EEE-BC2AD613B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33839">
            <a:off x="-906352" y="4911351"/>
            <a:ext cx="2700160" cy="2565898"/>
          </a:xfrm>
          <a:prstGeom prst="rect">
            <a:avLst/>
          </a:prstGeom>
        </p:spPr>
      </p:pic>
      <p:sp>
        <p:nvSpPr>
          <p:cNvPr id="8" name="Text Placeholder 2">
            <a:extLst>
              <a:ext uri="{FF2B5EF4-FFF2-40B4-BE49-F238E27FC236}">
                <a16:creationId xmlns:a16="http://schemas.microsoft.com/office/drawing/2014/main" id="{135B08D5-04C5-9680-6D34-8E8043B08FB3}"/>
              </a:ext>
            </a:extLst>
          </p:cNvPr>
          <p:cNvSpPr txBox="1">
            <a:spLocks/>
          </p:cNvSpPr>
          <p:nvPr/>
        </p:nvSpPr>
        <p:spPr>
          <a:xfrm>
            <a:off x="1196598" y="8278982"/>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b="1" i="0" dirty="0">
                <a:solidFill>
                  <a:srgbClr val="333333"/>
                </a:solidFill>
                <a:effectLst/>
                <a:latin typeface="Helvetica Neue"/>
              </a:rPr>
              <a:t>HARD WHITE </a:t>
            </a:r>
          </a:p>
          <a:p>
            <a:pPr marL="0" indent="0" fontAlgn="base">
              <a:buNone/>
            </a:pPr>
            <a:r>
              <a:rPr lang="en-US" b="1" dirty="0">
                <a:solidFill>
                  <a:srgbClr val="333333"/>
                </a:solidFill>
                <a:latin typeface="Helvetica Neue"/>
              </a:rPr>
              <a:t>WHEAT</a:t>
            </a:r>
            <a:endParaRPr lang="en-US" b="1" i="0" dirty="0">
              <a:solidFill>
                <a:srgbClr val="333333"/>
              </a:solidFill>
              <a:effectLst/>
              <a:latin typeface="Helvetica Neue"/>
            </a:endParaRPr>
          </a:p>
        </p:txBody>
      </p:sp>
      <p:sp>
        <p:nvSpPr>
          <p:cNvPr id="9" name="TextBox 8">
            <a:extLst>
              <a:ext uri="{FF2B5EF4-FFF2-40B4-BE49-F238E27FC236}">
                <a16:creationId xmlns:a16="http://schemas.microsoft.com/office/drawing/2014/main" id="{D1F90F8B-C7B6-8504-DD85-6CDE4429F317}"/>
              </a:ext>
            </a:extLst>
          </p:cNvPr>
          <p:cNvSpPr txBox="1"/>
          <p:nvPr/>
        </p:nvSpPr>
        <p:spPr>
          <a:xfrm flipH="1">
            <a:off x="1196598" y="12486621"/>
            <a:ext cx="5762173" cy="1754326"/>
          </a:xfrm>
          <a:prstGeom prst="rect">
            <a:avLst/>
          </a:prstGeom>
          <a:noFill/>
        </p:spPr>
        <p:txBody>
          <a:bodyPr wrap="square" rtlCol="0">
            <a:spAutoFit/>
          </a:bodyPr>
          <a:lstStyle/>
          <a:p>
            <a:pPr algn="just" fontAlgn="base"/>
            <a:r>
              <a:rPr lang="en-US" b="0" i="0" dirty="0">
                <a:solidFill>
                  <a:srgbClr val="1F2933"/>
                </a:solidFill>
                <a:effectLst/>
                <a:latin typeface="Helvetica" pitchFamily="2" charset="0"/>
              </a:rPr>
              <a:t>Hard white wheat berries when ground into flour is the best choice for light colored breads. Because it is a "hard" wheat with high gluten content, it is good for bread, yet because of it’s light color it can easily be used in French bread and pizza crusts for the nutrition of whole wheat without the "brown bread" look.</a:t>
            </a:r>
            <a:endParaRPr lang="en-US" dirty="0">
              <a:solidFill>
                <a:schemeClr val="tx1">
                  <a:lumMod val="75000"/>
                  <a:lumOff val="25000"/>
                </a:schemeClr>
              </a:solidFill>
              <a:latin typeface="Helvetica" pitchFamily="2" charset="0"/>
            </a:endParaRPr>
          </a:p>
        </p:txBody>
      </p:sp>
      <p:pic>
        <p:nvPicPr>
          <p:cNvPr id="10" name="Picture 9">
            <a:extLst>
              <a:ext uri="{FF2B5EF4-FFF2-40B4-BE49-F238E27FC236}">
                <a16:creationId xmlns:a16="http://schemas.microsoft.com/office/drawing/2014/main" id="{96A6A72B-BB19-20D0-410C-C19CFAB988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31087" y="7280521"/>
            <a:ext cx="2723093" cy="2723093"/>
          </a:xfrm>
          <a:prstGeom prst="rect">
            <a:avLst/>
          </a:prstGeom>
        </p:spPr>
      </p:pic>
      <p:pic>
        <p:nvPicPr>
          <p:cNvPr id="11" name="Picture 10">
            <a:extLst>
              <a:ext uri="{FF2B5EF4-FFF2-40B4-BE49-F238E27FC236}">
                <a16:creationId xmlns:a16="http://schemas.microsoft.com/office/drawing/2014/main" id="{608F02DA-731C-F5BA-8CB1-B217DECE36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631087" y="11517854"/>
            <a:ext cx="2723093" cy="2723093"/>
          </a:xfrm>
          <a:prstGeom prst="rect">
            <a:avLst/>
          </a:prstGeom>
        </p:spPr>
      </p:pic>
      <p:sp>
        <p:nvSpPr>
          <p:cNvPr id="12" name="Rectangle 11">
            <a:extLst>
              <a:ext uri="{FF2B5EF4-FFF2-40B4-BE49-F238E27FC236}">
                <a16:creationId xmlns:a16="http://schemas.microsoft.com/office/drawing/2014/main" id="{7689A854-D38C-2D25-BD64-0EA3629E17EE}"/>
              </a:ext>
            </a:extLst>
          </p:cNvPr>
          <p:cNvSpPr/>
          <p:nvPr/>
        </p:nvSpPr>
        <p:spPr>
          <a:xfrm rot="16200000">
            <a:off x="9785418" y="9518760"/>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78FE926E-5DF3-1997-DCF3-30CB21BABB27}"/>
              </a:ext>
            </a:extLst>
          </p:cNvPr>
          <p:cNvSpPr txBox="1">
            <a:spLocks/>
          </p:cNvSpPr>
          <p:nvPr/>
        </p:nvSpPr>
        <p:spPr>
          <a:xfrm rot="16200000">
            <a:off x="10902281" y="-1196957"/>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14" name="Picture Placeholder 4">
            <a:extLst>
              <a:ext uri="{FF2B5EF4-FFF2-40B4-BE49-F238E27FC236}">
                <a16:creationId xmlns:a16="http://schemas.microsoft.com/office/drawing/2014/main" id="{A319E85F-CB47-196D-2555-7ACBD0506638}"/>
              </a:ext>
            </a:extLst>
          </p:cNvPr>
          <p:cNvPicPr>
            <a:picLocks noChangeAspect="1"/>
          </p:cNvPicPr>
          <p:nvPr/>
        </p:nvPicPr>
        <p:blipFill rotWithShape="1">
          <a:blip r:embed="rId6">
            <a:extLst>
              <a:ext uri="{28A0092B-C50C-407E-A947-70E740481C1C}">
                <a14:useLocalDpi xmlns:a14="http://schemas.microsoft.com/office/drawing/2010/main" val="0"/>
              </a:ext>
            </a:extLst>
          </a:blip>
          <a:srcRect l="40339" r="1179"/>
          <a:stretch/>
        </p:blipFill>
        <p:spPr>
          <a:xfrm>
            <a:off x="4798177" y="6940163"/>
            <a:ext cx="3277326" cy="5603966"/>
          </a:xfrm>
          <a:prstGeom prst="rect">
            <a:avLst/>
          </a:prstGeom>
        </p:spPr>
      </p:pic>
      <p:pic>
        <p:nvPicPr>
          <p:cNvPr id="15" name="Picture Placeholder 5">
            <a:extLst>
              <a:ext uri="{FF2B5EF4-FFF2-40B4-BE49-F238E27FC236}">
                <a16:creationId xmlns:a16="http://schemas.microsoft.com/office/drawing/2014/main" id="{E86E1484-FAAF-AE9F-00DD-4FA8AE10B8DB}"/>
              </a:ext>
            </a:extLst>
          </p:cNvPr>
          <p:cNvPicPr>
            <a:picLocks noChangeAspect="1"/>
          </p:cNvPicPr>
          <p:nvPr/>
        </p:nvPicPr>
        <p:blipFill rotWithShape="1">
          <a:blip r:embed="rId7">
            <a:extLst>
              <a:ext uri="{28A0092B-C50C-407E-A947-70E740481C1C}">
                <a14:useLocalDpi xmlns:a14="http://schemas.microsoft.com/office/drawing/2010/main" val="0"/>
              </a:ext>
            </a:extLst>
          </a:blip>
          <a:srcRect l="40339" r="1179"/>
          <a:stretch/>
        </p:blipFill>
        <p:spPr>
          <a:xfrm>
            <a:off x="8075503" y="-7188951"/>
            <a:ext cx="3277326" cy="5603966"/>
          </a:xfrm>
          <a:prstGeom prst="rect">
            <a:avLst/>
          </a:prstGeom>
        </p:spPr>
      </p:pic>
      <p:sp>
        <p:nvSpPr>
          <p:cNvPr id="18" name="Text Placeholder 2">
            <a:extLst>
              <a:ext uri="{FF2B5EF4-FFF2-40B4-BE49-F238E27FC236}">
                <a16:creationId xmlns:a16="http://schemas.microsoft.com/office/drawing/2014/main" id="{3E581A79-F88C-477C-2A2C-244DD2BAC824}"/>
              </a:ext>
            </a:extLst>
          </p:cNvPr>
          <p:cNvSpPr txBox="1">
            <a:spLocks/>
          </p:cNvSpPr>
          <p:nvPr/>
        </p:nvSpPr>
        <p:spPr>
          <a:xfrm>
            <a:off x="-3525986" y="609599"/>
            <a:ext cx="3525986"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SOFT WHITE</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WHEAT</a:t>
            </a:r>
          </a:p>
        </p:txBody>
      </p:sp>
      <p:sp>
        <p:nvSpPr>
          <p:cNvPr id="19" name="TextBox 18">
            <a:extLst>
              <a:ext uri="{FF2B5EF4-FFF2-40B4-BE49-F238E27FC236}">
                <a16:creationId xmlns:a16="http://schemas.microsoft.com/office/drawing/2014/main" id="{86C1EB5F-6E50-7C4B-C8AB-862C9AA7C9F8}"/>
              </a:ext>
            </a:extLst>
          </p:cNvPr>
          <p:cNvSpPr txBox="1"/>
          <p:nvPr/>
        </p:nvSpPr>
        <p:spPr>
          <a:xfrm flipH="1">
            <a:off x="-5041866" y="2178940"/>
            <a:ext cx="3759069" cy="3607526"/>
          </a:xfrm>
          <a:prstGeom prst="rect">
            <a:avLst/>
          </a:prstGeom>
          <a:noFill/>
        </p:spPr>
        <p:txBody>
          <a:bodyPr wrap="square" rtlCol="0">
            <a:spAutoFit/>
          </a:bodyPr>
          <a:lstStyle/>
          <a:p>
            <a:pPr algn="just">
              <a:lnSpc>
                <a:spcPct val="150000"/>
              </a:lnSpc>
            </a:pPr>
            <a:r>
              <a:rPr lang="en-US" sz="1400" b="0" i="0" dirty="0">
                <a:solidFill>
                  <a:srgbClr val="45311D"/>
                </a:solidFill>
                <a:effectLst/>
                <a:latin typeface="Helvetica" pitchFamily="2" charset="0"/>
              </a:rPr>
              <a:t>Soft White Wheat is a light tan grain that is shorter in length and much plumper than hard wheats. It is an important ingredient in bakery products other than breads due to a more delicate gluten structure than hard wheats. Therefore, it is primarily used in pastry flours that have lighter and flakier characteristics such as pastries, cakes and flatbreads. With a mild whole grain flavor it is a good source of protein, dietary fiber, phosphorus and manganese.</a:t>
            </a:r>
            <a:endParaRPr lang="en-US" sz="14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95700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078">
        <p159:morph option="byObject"/>
      </p:transition>
    </mc:Choice>
    <mc:Fallback>
      <p:transition spd="slow" advTm="1078">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2">
            <a:extLst>
              <a:ext uri="{FF2B5EF4-FFF2-40B4-BE49-F238E27FC236}">
                <a16:creationId xmlns:a16="http://schemas.microsoft.com/office/drawing/2014/main" id="{FEB6EA80-3709-C048-9D0A-4D014A96B371}"/>
              </a:ext>
            </a:extLst>
          </p:cNvPr>
          <p:cNvPicPr>
            <a:picLocks noChangeAspect="1"/>
          </p:cNvPicPr>
          <p:nvPr/>
        </p:nvPicPr>
        <p:blipFill rotWithShape="1">
          <a:blip r:embed="rId2">
            <a:extLst>
              <a:ext uri="{28A0092B-C50C-407E-A947-70E740481C1C}">
                <a14:useLocalDpi xmlns:a14="http://schemas.microsoft.com/office/drawing/2010/main" val="0"/>
              </a:ext>
            </a:extLst>
          </a:blip>
          <a:srcRect l="14859" r="174"/>
          <a:stretch/>
        </p:blipFill>
        <p:spPr>
          <a:xfrm flipH="1">
            <a:off x="627017" y="8450119"/>
            <a:ext cx="6348549" cy="5603966"/>
          </a:xfrm>
          <a:prstGeom prst="rect">
            <a:avLst/>
          </a:prstGeom>
          <a:pattFill prst="divot">
            <a:fgClr>
              <a:schemeClr val="accent1"/>
            </a:fgClr>
            <a:bgClr>
              <a:schemeClr val="bg1"/>
            </a:bgClr>
          </a:pattFill>
        </p:spPr>
      </p:pic>
      <p:pic>
        <p:nvPicPr>
          <p:cNvPr id="4" name="Picture Placeholder 4">
            <a:extLst>
              <a:ext uri="{FF2B5EF4-FFF2-40B4-BE49-F238E27FC236}">
                <a16:creationId xmlns:a16="http://schemas.microsoft.com/office/drawing/2014/main" id="{D099CCCC-F42D-1912-1C90-6DD1ED719941}"/>
              </a:ext>
            </a:extLst>
          </p:cNvPr>
          <p:cNvPicPr>
            <a:picLocks noChangeAspect="1"/>
          </p:cNvPicPr>
          <p:nvPr/>
        </p:nvPicPr>
        <p:blipFill>
          <a:blip r:embed="rId3">
            <a:extLst>
              <a:ext uri="{28A0092B-C50C-407E-A947-70E740481C1C}">
                <a14:useLocalDpi xmlns:a14="http://schemas.microsoft.com/office/drawing/2010/main" val="0"/>
              </a:ext>
            </a:extLst>
          </a:blip>
          <a:srcRect l="20759" r="20759"/>
          <a:stretch/>
        </p:blipFill>
        <p:spPr>
          <a:xfrm>
            <a:off x="4798177" y="609599"/>
            <a:ext cx="3277326" cy="5603966"/>
          </a:xfrm>
          <a:prstGeom prst="rect">
            <a:avLst/>
          </a:prstGeom>
        </p:spPr>
      </p:pic>
      <p:sp>
        <p:nvSpPr>
          <p:cNvPr id="5" name="Text Placeholder 2">
            <a:extLst>
              <a:ext uri="{FF2B5EF4-FFF2-40B4-BE49-F238E27FC236}">
                <a16:creationId xmlns:a16="http://schemas.microsoft.com/office/drawing/2014/main" id="{2FFE5A20-3FD9-44A6-7464-4ABBE412FBE1}"/>
              </a:ext>
            </a:extLst>
          </p:cNvPr>
          <p:cNvSpPr txBox="1">
            <a:spLocks/>
          </p:cNvSpPr>
          <p:nvPr/>
        </p:nvSpPr>
        <p:spPr>
          <a:xfrm>
            <a:off x="464989" y="609599"/>
            <a:ext cx="3525986"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SOFT WHITE</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WHEAT</a:t>
            </a:r>
          </a:p>
        </p:txBody>
      </p:sp>
      <p:pic>
        <p:nvPicPr>
          <p:cNvPr id="6" name="Picture Placeholder 5">
            <a:extLst>
              <a:ext uri="{FF2B5EF4-FFF2-40B4-BE49-F238E27FC236}">
                <a16:creationId xmlns:a16="http://schemas.microsoft.com/office/drawing/2014/main" id="{8D67678E-4EFA-7557-5E2F-895DF8C73A55}"/>
              </a:ext>
            </a:extLst>
          </p:cNvPr>
          <p:cNvPicPr>
            <a:picLocks noChangeAspect="1"/>
          </p:cNvPicPr>
          <p:nvPr/>
        </p:nvPicPr>
        <p:blipFill>
          <a:blip r:embed="rId4">
            <a:extLst>
              <a:ext uri="{28A0092B-C50C-407E-A947-70E740481C1C}">
                <a14:useLocalDpi xmlns:a14="http://schemas.microsoft.com/office/drawing/2010/main" val="0"/>
              </a:ext>
            </a:extLst>
          </a:blip>
          <a:srcRect l="20759" r="20759"/>
          <a:stretch/>
        </p:blipFill>
        <p:spPr>
          <a:xfrm>
            <a:off x="8075503" y="609599"/>
            <a:ext cx="3277326" cy="5603966"/>
          </a:xfrm>
          <a:prstGeom prst="rect">
            <a:avLst/>
          </a:prstGeom>
        </p:spPr>
      </p:pic>
      <p:sp>
        <p:nvSpPr>
          <p:cNvPr id="7" name="TextBox 6">
            <a:extLst>
              <a:ext uri="{FF2B5EF4-FFF2-40B4-BE49-F238E27FC236}">
                <a16:creationId xmlns:a16="http://schemas.microsoft.com/office/drawing/2014/main" id="{15A2763E-4480-97D0-CBA9-F757D5C1B9A0}"/>
              </a:ext>
            </a:extLst>
          </p:cNvPr>
          <p:cNvSpPr txBox="1"/>
          <p:nvPr/>
        </p:nvSpPr>
        <p:spPr>
          <a:xfrm flipH="1">
            <a:off x="495081" y="2178940"/>
            <a:ext cx="3759069" cy="3607526"/>
          </a:xfrm>
          <a:prstGeom prst="rect">
            <a:avLst/>
          </a:prstGeom>
          <a:noFill/>
        </p:spPr>
        <p:txBody>
          <a:bodyPr wrap="square" rtlCol="0">
            <a:spAutoFit/>
          </a:bodyPr>
          <a:lstStyle/>
          <a:p>
            <a:pPr algn="just">
              <a:lnSpc>
                <a:spcPct val="150000"/>
              </a:lnSpc>
            </a:pPr>
            <a:r>
              <a:rPr lang="en-US" sz="1400" b="0" i="0" dirty="0">
                <a:solidFill>
                  <a:srgbClr val="45311D"/>
                </a:solidFill>
                <a:effectLst/>
                <a:latin typeface="Helvetica" pitchFamily="2" charset="0"/>
              </a:rPr>
              <a:t>Soft White Wheat is a light tan grain that is shorter in length and much plumper than hard wheats. It is an important ingredient in bakery products other than breads due to a more delicate gluten structure than hard wheats. Therefore, it is primarily used in pastry flours that have lighter and flakier characteristics such as pastries, cakes and flatbreads. With a mild whole grain flavor it is a good source of protein, dietary fiber, phosphorus and manganese.</a:t>
            </a:r>
            <a:endParaRPr lang="en-US" sz="14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185E68A7-0564-0F3A-5151-E54BA5F8B54C}"/>
              </a:ext>
            </a:extLst>
          </p:cNvPr>
          <p:cNvSpPr/>
          <p:nvPr/>
        </p:nvSpPr>
        <p:spPr>
          <a:xfrm rot="16200000">
            <a:off x="9785418" y="4375260"/>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381B6448-99EE-5882-A818-402295C436F2}"/>
              </a:ext>
            </a:extLst>
          </p:cNvPr>
          <p:cNvSpPr txBox="1">
            <a:spLocks/>
          </p:cNvSpPr>
          <p:nvPr/>
        </p:nvSpPr>
        <p:spPr>
          <a:xfrm rot="16200000">
            <a:off x="10902280" y="981984"/>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10" name="Picture 9">
            <a:extLst>
              <a:ext uri="{FF2B5EF4-FFF2-40B4-BE49-F238E27FC236}">
                <a16:creationId xmlns:a16="http://schemas.microsoft.com/office/drawing/2014/main" id="{92A747FE-3939-DA5B-3BFD-8CF61D03D6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62989">
            <a:off x="3353027" y="5575051"/>
            <a:ext cx="2700160" cy="2565898"/>
          </a:xfrm>
          <a:prstGeom prst="rect">
            <a:avLst/>
          </a:prstGeom>
        </p:spPr>
      </p:pic>
      <p:sp>
        <p:nvSpPr>
          <p:cNvPr id="16" name="Text Placeholder 2">
            <a:extLst>
              <a:ext uri="{FF2B5EF4-FFF2-40B4-BE49-F238E27FC236}">
                <a16:creationId xmlns:a16="http://schemas.microsoft.com/office/drawing/2014/main" id="{54BFF7F0-D730-38CA-37D3-72A8B8A96258}"/>
              </a:ext>
            </a:extLst>
          </p:cNvPr>
          <p:cNvSpPr txBox="1">
            <a:spLocks/>
          </p:cNvSpPr>
          <p:nvPr/>
        </p:nvSpPr>
        <p:spPr>
          <a:xfrm>
            <a:off x="6556842" y="-7320247"/>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HARD RED</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STRING WHEAT</a:t>
            </a:r>
          </a:p>
        </p:txBody>
      </p:sp>
      <p:sp>
        <p:nvSpPr>
          <p:cNvPr id="17" name="TextBox 16">
            <a:extLst>
              <a:ext uri="{FF2B5EF4-FFF2-40B4-BE49-F238E27FC236}">
                <a16:creationId xmlns:a16="http://schemas.microsoft.com/office/drawing/2014/main" id="{34DC2899-5027-A555-42C7-9C8DB03D6C38}"/>
              </a:ext>
            </a:extLst>
          </p:cNvPr>
          <p:cNvSpPr txBox="1"/>
          <p:nvPr/>
        </p:nvSpPr>
        <p:spPr>
          <a:xfrm flipH="1">
            <a:off x="6556842" y="-5740708"/>
            <a:ext cx="5257787" cy="3754874"/>
          </a:xfrm>
          <a:prstGeom prst="rect">
            <a:avLst/>
          </a:prstGeom>
          <a:noFill/>
        </p:spPr>
        <p:txBody>
          <a:bodyPr wrap="square" rtlCol="0">
            <a:spAutoFit/>
          </a:bodyPr>
          <a:lstStyle/>
          <a:p>
            <a:pPr algn="just" fontAlgn="base"/>
            <a:r>
              <a:rPr lang="en-US" sz="1400" b="0" i="0" dirty="0">
                <a:solidFill>
                  <a:srgbClr val="757575"/>
                </a:solidFill>
                <a:effectLst/>
                <a:latin typeface="Helvetica" pitchFamily="2" charset="0"/>
              </a:rPr>
              <a:t>Hard red spring wheat flour is named for its berries, which are closely related to hard red winter wheat. This variety is usually grown in the northern United States and Canada. Planted in spring and harvested in the fall, hard red spring wheat has the highest protein content of all the wheat varieties (13.5%). Although it is one of the hardest wheat types, it is widely used to make flour for bread, croissants and pizza flour. Many bakers will add this to flour made from softer wheat for the extra protein content it imparts to the bread. Like hard red winter wheat, hard red spring wheat has a reddish colored husk and produces a slightly darker flour than a white wheat. Spring wheat tends to have more gluten content than the more common winter wheat varieties.</a:t>
            </a:r>
          </a:p>
          <a:p>
            <a:pPr algn="just" fontAlgn="base"/>
            <a:endParaRPr lang="en-US" sz="1400" b="0" i="0" dirty="0">
              <a:solidFill>
                <a:srgbClr val="757575"/>
              </a:solidFill>
              <a:effectLst/>
              <a:latin typeface="Helvetica" pitchFamily="2" charset="0"/>
            </a:endParaRPr>
          </a:p>
          <a:p>
            <a:pPr algn="just" fontAlgn="base"/>
            <a:r>
              <a:rPr lang="en-US" sz="1400" b="0" i="0" dirty="0">
                <a:solidFill>
                  <a:srgbClr val="757575"/>
                </a:solidFill>
                <a:effectLst/>
                <a:latin typeface="Helvetica" pitchFamily="2" charset="0"/>
              </a:rPr>
              <a:t>Reds are generally considered more nutty or bitter than their white wheat counterparts. This can be a benefit or a detriment, depending on what flavors you are trying to produce.</a:t>
            </a:r>
          </a:p>
        </p:txBody>
      </p:sp>
      <p:pic>
        <p:nvPicPr>
          <p:cNvPr id="18" name="Picture 17">
            <a:extLst>
              <a:ext uri="{FF2B5EF4-FFF2-40B4-BE49-F238E27FC236}">
                <a16:creationId xmlns:a16="http://schemas.microsoft.com/office/drawing/2014/main" id="{D4448A61-3BF9-C7F2-5D38-EB4EB1E4AA37}"/>
              </a:ext>
            </a:extLst>
          </p:cNvPr>
          <p:cNvPicPr>
            <a:picLocks noChangeAspect="1"/>
          </p:cNvPicPr>
          <p:nvPr/>
        </p:nvPicPr>
        <p:blipFill rotWithShape="1">
          <a:blip r:embed="rId6">
            <a:extLst>
              <a:ext uri="{28A0092B-C50C-407E-A947-70E740481C1C}">
                <a14:useLocalDpi xmlns:a14="http://schemas.microsoft.com/office/drawing/2010/main" val="0"/>
              </a:ext>
            </a:extLst>
          </a:blip>
          <a:srcRect t="-9174" r="-164" b="23701"/>
          <a:stretch/>
        </p:blipFill>
        <p:spPr>
          <a:xfrm>
            <a:off x="377370" y="-2898783"/>
            <a:ext cx="5943600" cy="2377440"/>
          </a:xfrm>
          <a:prstGeom prst="rect">
            <a:avLst/>
          </a:prstGeom>
        </p:spPr>
      </p:pic>
      <p:pic>
        <p:nvPicPr>
          <p:cNvPr id="19" name="Picture 18">
            <a:extLst>
              <a:ext uri="{FF2B5EF4-FFF2-40B4-BE49-F238E27FC236}">
                <a16:creationId xmlns:a16="http://schemas.microsoft.com/office/drawing/2014/main" id="{62E14EFB-CBE7-7C5D-FE9F-9B41A9FCF673}"/>
              </a:ext>
            </a:extLst>
          </p:cNvPr>
          <p:cNvPicPr>
            <a:picLocks noChangeAspect="1"/>
          </p:cNvPicPr>
          <p:nvPr/>
        </p:nvPicPr>
        <p:blipFill rotWithShape="1">
          <a:blip r:embed="rId7">
            <a:extLst>
              <a:ext uri="{28A0092B-C50C-407E-A947-70E740481C1C}">
                <a14:useLocalDpi xmlns:a14="http://schemas.microsoft.com/office/drawing/2010/main" val="0"/>
              </a:ext>
            </a:extLst>
          </a:blip>
          <a:srcRect l="34152" r="1615"/>
          <a:stretch/>
        </p:blipFill>
        <p:spPr>
          <a:xfrm>
            <a:off x="377370" y="-6672545"/>
            <a:ext cx="2888343" cy="2579390"/>
          </a:xfrm>
          <a:prstGeom prst="rect">
            <a:avLst/>
          </a:prstGeom>
        </p:spPr>
      </p:pic>
      <p:pic>
        <p:nvPicPr>
          <p:cNvPr id="20" name="Picture 19">
            <a:extLst>
              <a:ext uri="{FF2B5EF4-FFF2-40B4-BE49-F238E27FC236}">
                <a16:creationId xmlns:a16="http://schemas.microsoft.com/office/drawing/2014/main" id="{3F442D14-D65E-837F-771A-6817B622CC8D}"/>
              </a:ext>
            </a:extLst>
          </p:cNvPr>
          <p:cNvPicPr>
            <a:picLocks noChangeAspect="1"/>
          </p:cNvPicPr>
          <p:nvPr/>
        </p:nvPicPr>
        <p:blipFill rotWithShape="1">
          <a:blip r:embed="rId8">
            <a:extLst>
              <a:ext uri="{28A0092B-C50C-407E-A947-70E740481C1C}">
                <a14:useLocalDpi xmlns:a14="http://schemas.microsoft.com/office/drawing/2010/main" val="0"/>
              </a:ext>
            </a:extLst>
          </a:blip>
          <a:srcRect t="-10481" b="21177"/>
          <a:stretch/>
        </p:blipFill>
        <p:spPr>
          <a:xfrm>
            <a:off x="3422903" y="-7365054"/>
            <a:ext cx="2888343" cy="2579390"/>
          </a:xfrm>
          <a:prstGeom prst="rect">
            <a:avLst/>
          </a:prstGeom>
        </p:spPr>
      </p:pic>
    </p:spTree>
    <p:extLst>
      <p:ext uri="{BB962C8B-B14F-4D97-AF65-F5344CB8AC3E}">
        <p14:creationId xmlns:p14="http://schemas.microsoft.com/office/powerpoint/2010/main" val="27222924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037">
        <p159:morph option="byObject"/>
      </p:transition>
    </mc:Choice>
    <mc:Fallback>
      <p:transition spd="slow" advTm="1037">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984BA8-C03B-5F67-714B-E9F7B5F17287}"/>
              </a:ext>
            </a:extLst>
          </p:cNvPr>
          <p:cNvPicPr>
            <a:picLocks noChangeAspect="1"/>
          </p:cNvPicPr>
          <p:nvPr/>
        </p:nvPicPr>
        <p:blipFill rotWithShape="1">
          <a:blip r:embed="rId2">
            <a:extLst>
              <a:ext uri="{28A0092B-C50C-407E-A947-70E740481C1C}">
                <a14:useLocalDpi xmlns:a14="http://schemas.microsoft.com/office/drawing/2010/main" val="0"/>
              </a:ext>
            </a:extLst>
          </a:blip>
          <a:srcRect t="13838" r="-164" b="688"/>
          <a:stretch/>
        </p:blipFill>
        <p:spPr>
          <a:xfrm>
            <a:off x="377370" y="3783874"/>
            <a:ext cx="5943600" cy="2377440"/>
          </a:xfrm>
          <a:prstGeom prst="rect">
            <a:avLst/>
          </a:prstGeom>
        </p:spPr>
      </p:pic>
      <p:pic>
        <p:nvPicPr>
          <p:cNvPr id="8" name="Picture 7">
            <a:extLst>
              <a:ext uri="{FF2B5EF4-FFF2-40B4-BE49-F238E27FC236}">
                <a16:creationId xmlns:a16="http://schemas.microsoft.com/office/drawing/2014/main" id="{120995C0-B02F-C0EC-A242-6C89A67EE4F3}"/>
              </a:ext>
            </a:extLst>
          </p:cNvPr>
          <p:cNvPicPr>
            <a:picLocks noChangeAspect="1"/>
          </p:cNvPicPr>
          <p:nvPr/>
        </p:nvPicPr>
        <p:blipFill rotWithShape="1">
          <a:blip r:embed="rId3">
            <a:extLst>
              <a:ext uri="{28A0092B-C50C-407E-A947-70E740481C1C}">
                <a14:useLocalDpi xmlns:a14="http://schemas.microsoft.com/office/drawing/2010/main" val="0"/>
              </a:ext>
            </a:extLst>
          </a:blip>
          <a:srcRect l="-1" r="35767"/>
          <a:stretch/>
        </p:blipFill>
        <p:spPr>
          <a:xfrm>
            <a:off x="377370" y="1027864"/>
            <a:ext cx="2888343" cy="2579390"/>
          </a:xfrm>
          <a:prstGeom prst="rect">
            <a:avLst/>
          </a:prstGeom>
        </p:spPr>
      </p:pic>
      <p:pic>
        <p:nvPicPr>
          <p:cNvPr id="9" name="Picture 8">
            <a:extLst>
              <a:ext uri="{FF2B5EF4-FFF2-40B4-BE49-F238E27FC236}">
                <a16:creationId xmlns:a16="http://schemas.microsoft.com/office/drawing/2014/main" id="{230211FE-CD8C-6355-31C9-6DBE6E68EBA1}"/>
              </a:ext>
            </a:extLst>
          </p:cNvPr>
          <p:cNvPicPr>
            <a:picLocks noChangeAspect="1"/>
          </p:cNvPicPr>
          <p:nvPr/>
        </p:nvPicPr>
        <p:blipFill>
          <a:blip r:embed="rId4">
            <a:extLst>
              <a:ext uri="{28A0092B-C50C-407E-A947-70E740481C1C}">
                <a14:useLocalDpi xmlns:a14="http://schemas.microsoft.com/office/drawing/2010/main" val="0"/>
              </a:ext>
            </a:extLst>
          </a:blip>
          <a:srcRect t="5348" b="5348"/>
          <a:stretch/>
        </p:blipFill>
        <p:spPr>
          <a:xfrm>
            <a:off x="3422903" y="1027864"/>
            <a:ext cx="2888343" cy="2579390"/>
          </a:xfrm>
          <a:prstGeom prst="rect">
            <a:avLst/>
          </a:prstGeom>
        </p:spPr>
      </p:pic>
      <p:sp>
        <p:nvSpPr>
          <p:cNvPr id="10" name="Text Placeholder 2">
            <a:extLst>
              <a:ext uri="{FF2B5EF4-FFF2-40B4-BE49-F238E27FC236}">
                <a16:creationId xmlns:a16="http://schemas.microsoft.com/office/drawing/2014/main" id="{82252979-4BFC-8DD7-8E83-DDA5A7E7A11B}"/>
              </a:ext>
            </a:extLst>
          </p:cNvPr>
          <p:cNvSpPr txBox="1">
            <a:spLocks/>
          </p:cNvSpPr>
          <p:nvPr/>
        </p:nvSpPr>
        <p:spPr>
          <a:xfrm>
            <a:off x="6556842" y="1027864"/>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HARD RED</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STRING WHEAT</a:t>
            </a:r>
          </a:p>
        </p:txBody>
      </p:sp>
      <p:sp>
        <p:nvSpPr>
          <p:cNvPr id="11" name="TextBox 10">
            <a:extLst>
              <a:ext uri="{FF2B5EF4-FFF2-40B4-BE49-F238E27FC236}">
                <a16:creationId xmlns:a16="http://schemas.microsoft.com/office/drawing/2014/main" id="{1D7244C5-0781-C34D-5B0E-1CAD0EEA97F5}"/>
              </a:ext>
            </a:extLst>
          </p:cNvPr>
          <p:cNvSpPr txBox="1"/>
          <p:nvPr/>
        </p:nvSpPr>
        <p:spPr>
          <a:xfrm flipH="1">
            <a:off x="6556842" y="2019553"/>
            <a:ext cx="5257787" cy="3754874"/>
          </a:xfrm>
          <a:prstGeom prst="rect">
            <a:avLst/>
          </a:prstGeom>
          <a:noFill/>
        </p:spPr>
        <p:txBody>
          <a:bodyPr wrap="square" rtlCol="0">
            <a:spAutoFit/>
          </a:bodyPr>
          <a:lstStyle/>
          <a:p>
            <a:pPr algn="just" fontAlgn="base"/>
            <a:r>
              <a:rPr lang="en-US" sz="1400" b="0" i="0" dirty="0">
                <a:solidFill>
                  <a:srgbClr val="757575"/>
                </a:solidFill>
                <a:effectLst/>
                <a:latin typeface="Helvetica" pitchFamily="2" charset="0"/>
              </a:rPr>
              <a:t>Hard red spring wheat flour is named for its berries, which are closely related to hard red winter wheat. This variety is usually grown in the northern United States and Canada. Planted in spring and harvested in the fall, hard red spring wheat has the highest protein content of all the wheat varieties (13.5%). Although it is one of the hardest wheat types, it is widely used to make flour for bread, croissants and pizza flour. Many bakers will add this to flour made from softer wheat for the extra protein content it imparts to the bread. Like hard red winter wheat, hard red spring wheat has a reddish colored husk and produces a slightly darker flour than a white wheat. Spring wheat tends to have more gluten content than the more common winter wheat varieties.</a:t>
            </a:r>
          </a:p>
          <a:p>
            <a:pPr algn="just" fontAlgn="base"/>
            <a:endParaRPr lang="en-US" sz="1400" b="0" i="0" dirty="0">
              <a:solidFill>
                <a:srgbClr val="757575"/>
              </a:solidFill>
              <a:effectLst/>
              <a:latin typeface="Helvetica" pitchFamily="2" charset="0"/>
            </a:endParaRPr>
          </a:p>
          <a:p>
            <a:pPr algn="just" fontAlgn="base"/>
            <a:r>
              <a:rPr lang="en-US" sz="1400" b="0" i="0" dirty="0">
                <a:solidFill>
                  <a:srgbClr val="757575"/>
                </a:solidFill>
                <a:effectLst/>
                <a:latin typeface="Helvetica" pitchFamily="2" charset="0"/>
              </a:rPr>
              <a:t>Reds are generally considered more nutty or bitter than their white wheat counterparts. This can be a benefit or a detriment, depending on what flavors you are trying to produce.</a:t>
            </a:r>
          </a:p>
        </p:txBody>
      </p:sp>
      <p:pic>
        <p:nvPicPr>
          <p:cNvPr id="12" name="Picture Placeholder 4">
            <a:extLst>
              <a:ext uri="{FF2B5EF4-FFF2-40B4-BE49-F238E27FC236}">
                <a16:creationId xmlns:a16="http://schemas.microsoft.com/office/drawing/2014/main" id="{B2B389BD-8B59-9447-DFE5-EF39835B992B}"/>
              </a:ext>
            </a:extLst>
          </p:cNvPr>
          <p:cNvPicPr>
            <a:picLocks noChangeAspect="1"/>
          </p:cNvPicPr>
          <p:nvPr/>
        </p:nvPicPr>
        <p:blipFill>
          <a:blip r:embed="rId5">
            <a:extLst>
              <a:ext uri="{28A0092B-C50C-407E-A947-70E740481C1C}">
                <a14:useLocalDpi xmlns:a14="http://schemas.microsoft.com/office/drawing/2010/main" val="0"/>
              </a:ext>
            </a:extLst>
          </a:blip>
          <a:srcRect l="20759" r="20759"/>
          <a:stretch/>
        </p:blipFill>
        <p:spPr>
          <a:xfrm>
            <a:off x="4798177" y="7125144"/>
            <a:ext cx="3277326" cy="5603966"/>
          </a:xfrm>
          <a:prstGeom prst="rect">
            <a:avLst/>
          </a:prstGeom>
        </p:spPr>
      </p:pic>
      <p:pic>
        <p:nvPicPr>
          <p:cNvPr id="14" name="Picture Placeholder 5">
            <a:extLst>
              <a:ext uri="{FF2B5EF4-FFF2-40B4-BE49-F238E27FC236}">
                <a16:creationId xmlns:a16="http://schemas.microsoft.com/office/drawing/2014/main" id="{E6B1E5AC-2DDF-035E-873A-FAB3C43B6309}"/>
              </a:ext>
            </a:extLst>
          </p:cNvPr>
          <p:cNvPicPr>
            <a:picLocks noChangeAspect="1"/>
          </p:cNvPicPr>
          <p:nvPr/>
        </p:nvPicPr>
        <p:blipFill>
          <a:blip r:embed="rId6">
            <a:extLst>
              <a:ext uri="{28A0092B-C50C-407E-A947-70E740481C1C}">
                <a14:useLocalDpi xmlns:a14="http://schemas.microsoft.com/office/drawing/2010/main" val="0"/>
              </a:ext>
            </a:extLst>
          </a:blip>
          <a:srcRect l="20759" r="20759"/>
          <a:stretch/>
        </p:blipFill>
        <p:spPr>
          <a:xfrm>
            <a:off x="8075503" y="8088974"/>
            <a:ext cx="3277326" cy="5603966"/>
          </a:xfrm>
          <a:prstGeom prst="rect">
            <a:avLst/>
          </a:prstGeom>
        </p:spPr>
      </p:pic>
      <p:sp>
        <p:nvSpPr>
          <p:cNvPr id="16" name="Rectangle 15">
            <a:extLst>
              <a:ext uri="{FF2B5EF4-FFF2-40B4-BE49-F238E27FC236}">
                <a16:creationId xmlns:a16="http://schemas.microsoft.com/office/drawing/2014/main" id="{E8BF6C3F-FDBE-A4F4-975A-F08B33058AA9}"/>
              </a:ext>
            </a:extLst>
          </p:cNvPr>
          <p:cNvSpPr/>
          <p:nvPr/>
        </p:nvSpPr>
        <p:spPr>
          <a:xfrm rot="16200000">
            <a:off x="9785418" y="-2353394"/>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153D02A5-2860-A0BC-484F-1F03066A122E}"/>
              </a:ext>
            </a:extLst>
          </p:cNvPr>
          <p:cNvSpPr txBox="1">
            <a:spLocks/>
          </p:cNvSpPr>
          <p:nvPr/>
        </p:nvSpPr>
        <p:spPr>
          <a:xfrm rot="16200000">
            <a:off x="10902281" y="-8106413"/>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9FFB6B0C-94DF-D92F-699F-1991C93ED581}"/>
              </a:ext>
            </a:extLst>
          </p:cNvPr>
          <p:cNvSpPr/>
          <p:nvPr/>
        </p:nvSpPr>
        <p:spPr>
          <a:xfrm rot="16200000" flipV="1">
            <a:off x="-15345060" y="226438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E117893E-D1D7-C440-273F-7F00908D6378}"/>
              </a:ext>
            </a:extLst>
          </p:cNvPr>
          <p:cNvSpPr txBox="1">
            <a:spLocks/>
          </p:cNvSpPr>
          <p:nvPr/>
        </p:nvSpPr>
        <p:spPr>
          <a:xfrm rot="16200000">
            <a:off x="-13149766" y="517604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20" name="Text Placeholder 2">
            <a:extLst>
              <a:ext uri="{FF2B5EF4-FFF2-40B4-BE49-F238E27FC236}">
                <a16:creationId xmlns:a16="http://schemas.microsoft.com/office/drawing/2014/main" id="{62060187-E208-62C0-5C99-E631CFB7B02C}"/>
              </a:ext>
            </a:extLst>
          </p:cNvPr>
          <p:cNvSpPr txBox="1">
            <a:spLocks/>
          </p:cNvSpPr>
          <p:nvPr/>
        </p:nvSpPr>
        <p:spPr>
          <a:xfrm>
            <a:off x="-3333784" y="775502"/>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3600" b="1" dirty="0">
                <a:solidFill>
                  <a:srgbClr val="333333"/>
                </a:solidFill>
                <a:latin typeface="Helvetica Neue"/>
              </a:rPr>
              <a:t>DRUM WHEAT</a:t>
            </a:r>
            <a:endParaRPr lang="en-US" sz="3600" b="1" i="0" dirty="0">
              <a:solidFill>
                <a:srgbClr val="333333"/>
              </a:solidFill>
              <a:effectLst/>
              <a:latin typeface="Helvetica Neue"/>
            </a:endParaRPr>
          </a:p>
        </p:txBody>
      </p:sp>
      <p:sp>
        <p:nvSpPr>
          <p:cNvPr id="21" name="TextBox 20">
            <a:extLst>
              <a:ext uri="{FF2B5EF4-FFF2-40B4-BE49-F238E27FC236}">
                <a16:creationId xmlns:a16="http://schemas.microsoft.com/office/drawing/2014/main" id="{468DFAE5-DF5F-C562-3FC8-A7AB27D6DA67}"/>
              </a:ext>
            </a:extLst>
          </p:cNvPr>
          <p:cNvSpPr txBox="1"/>
          <p:nvPr/>
        </p:nvSpPr>
        <p:spPr>
          <a:xfrm flipH="1">
            <a:off x="-6506877" y="2084861"/>
            <a:ext cx="6366176" cy="3785652"/>
          </a:xfrm>
          <a:prstGeom prst="rect">
            <a:avLst/>
          </a:prstGeom>
          <a:noFill/>
        </p:spPr>
        <p:txBody>
          <a:bodyPr wrap="square" rtlCol="0">
            <a:spAutoFit/>
          </a:bodyPr>
          <a:lstStyle/>
          <a:p>
            <a:pPr algn="just" fontAlgn="base"/>
            <a:r>
              <a:rPr lang="en-US" sz="1600" b="0" i="0" dirty="0">
                <a:solidFill>
                  <a:srgbClr val="2E2E2E"/>
                </a:solidFill>
                <a:effectLst/>
                <a:latin typeface="Helvetica" pitchFamily="2" charset="0"/>
              </a:rPr>
              <a:t>Durum wheat is very hard, which facilitates high yield of semolina. The break system for durum wheat is extended to allow gradual breakdown of kernels to achieve maximum production of semolina and minimum production of flour. Purified semolina from the break system is uniformly sized and freed from adhering bran by repeated sizing, grading, and purification. Most semolina is from sizing purifiers, making durum mills readily recognized by the large number of purifiers. The traditional durum wheat semolina particle size is coarser relative to what is used by modern pasta processors today, which tends to be finer. Although durum wheat is primarily associated with pasta production, a very high percentage of durum wheat is used for the production of couscous, a popular food in North Africa. A considerable portion of durum wheat is also used for bread baking, which includes flat-breads as well as hearth-style bread.</a:t>
            </a:r>
            <a:endParaRPr lang="en-US" sz="1600" dirty="0">
              <a:solidFill>
                <a:schemeClr val="tx1">
                  <a:lumMod val="75000"/>
                  <a:lumOff val="25000"/>
                </a:schemeClr>
              </a:solidFill>
              <a:latin typeface="Helvetica" pitchFamily="2" charset="0"/>
            </a:endParaRPr>
          </a:p>
        </p:txBody>
      </p:sp>
      <p:pic>
        <p:nvPicPr>
          <p:cNvPr id="22" name="Picture 21">
            <a:extLst>
              <a:ext uri="{FF2B5EF4-FFF2-40B4-BE49-F238E27FC236}">
                <a16:creationId xmlns:a16="http://schemas.microsoft.com/office/drawing/2014/main" id="{EF936DA8-7B1C-C2C0-7406-CFB54F15AC1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045299" y="468305"/>
            <a:ext cx="2723093" cy="2723093"/>
          </a:xfrm>
          <a:prstGeom prst="rect">
            <a:avLst/>
          </a:prstGeom>
        </p:spPr>
      </p:pic>
      <p:pic>
        <p:nvPicPr>
          <p:cNvPr id="23" name="Picture 22">
            <a:extLst>
              <a:ext uri="{FF2B5EF4-FFF2-40B4-BE49-F238E27FC236}">
                <a16:creationId xmlns:a16="http://schemas.microsoft.com/office/drawing/2014/main" id="{BFDF89ED-DF80-23D2-B085-FBEC1867173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406845" y="3519059"/>
            <a:ext cx="2723093" cy="2723093"/>
          </a:xfrm>
          <a:prstGeom prst="rect">
            <a:avLst/>
          </a:prstGeom>
        </p:spPr>
      </p:pic>
      <p:pic>
        <p:nvPicPr>
          <p:cNvPr id="4" name="Picture 3">
            <a:extLst>
              <a:ext uri="{FF2B5EF4-FFF2-40B4-BE49-F238E27FC236}">
                <a16:creationId xmlns:a16="http://schemas.microsoft.com/office/drawing/2014/main" id="{12150E07-0AD0-B1AA-C99A-41DD232B1B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706449">
            <a:off x="10283599" y="5714752"/>
            <a:ext cx="2700160" cy="2565898"/>
          </a:xfrm>
          <a:prstGeom prst="rect">
            <a:avLst/>
          </a:prstGeom>
        </p:spPr>
      </p:pic>
    </p:spTree>
    <p:extLst>
      <p:ext uri="{BB962C8B-B14F-4D97-AF65-F5344CB8AC3E}">
        <p14:creationId xmlns:p14="http://schemas.microsoft.com/office/powerpoint/2010/main" val="18635726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906">
        <p159:morph option="byObject"/>
      </p:transition>
    </mc:Choice>
    <mc:Fallback>
      <p:transition spd="slow" advTm="906">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E1CFE40-3C45-8479-1816-783270225053}"/>
              </a:ext>
            </a:extLst>
          </p:cNvPr>
          <p:cNvSpPr txBox="1">
            <a:spLocks/>
          </p:cNvSpPr>
          <p:nvPr/>
        </p:nvSpPr>
        <p:spPr>
          <a:xfrm>
            <a:off x="5430267" y="775502"/>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3600" b="1" dirty="0">
                <a:solidFill>
                  <a:srgbClr val="333333"/>
                </a:solidFill>
                <a:latin typeface="Helvetica Neue"/>
              </a:rPr>
              <a:t>DRUM WHEAT</a:t>
            </a:r>
            <a:endParaRPr lang="en-US" sz="3600" b="1" i="0" dirty="0">
              <a:solidFill>
                <a:srgbClr val="333333"/>
              </a:solidFill>
              <a:effectLst/>
              <a:latin typeface="Helvetica Neue"/>
            </a:endParaRPr>
          </a:p>
        </p:txBody>
      </p:sp>
      <p:sp>
        <p:nvSpPr>
          <p:cNvPr id="5" name="TextBox 4">
            <a:extLst>
              <a:ext uri="{FF2B5EF4-FFF2-40B4-BE49-F238E27FC236}">
                <a16:creationId xmlns:a16="http://schemas.microsoft.com/office/drawing/2014/main" id="{AB36EA09-6035-DFAC-315D-C37622BBB831}"/>
              </a:ext>
            </a:extLst>
          </p:cNvPr>
          <p:cNvSpPr txBox="1"/>
          <p:nvPr/>
        </p:nvSpPr>
        <p:spPr>
          <a:xfrm flipH="1">
            <a:off x="5430267" y="2084861"/>
            <a:ext cx="6366176" cy="3785652"/>
          </a:xfrm>
          <a:prstGeom prst="rect">
            <a:avLst/>
          </a:prstGeom>
          <a:noFill/>
        </p:spPr>
        <p:txBody>
          <a:bodyPr wrap="square" rtlCol="0">
            <a:spAutoFit/>
          </a:bodyPr>
          <a:lstStyle/>
          <a:p>
            <a:pPr algn="just" fontAlgn="base"/>
            <a:r>
              <a:rPr lang="en-US" sz="1600" b="0" i="0" dirty="0">
                <a:solidFill>
                  <a:srgbClr val="2E2E2E"/>
                </a:solidFill>
                <a:effectLst/>
                <a:latin typeface="Helvetica" pitchFamily="2" charset="0"/>
              </a:rPr>
              <a:t>Durum wheat is very hard, which facilitates high yield of semolina. The break system for durum wheat is extended to allow gradual breakdown of kernels to achieve maximum production of semolina and minimum production of flour. Purified semolina from the break system is uniformly sized and freed from adhering bran by repeated sizing, grading, and purification. Most semolina is from sizing purifiers, making durum mills readily recognized by the large number of purifiers. The traditional durum wheat semolina particle size is coarser relative to what is used by modern pasta processors today, which tends to be finer. Although durum wheat is primarily associated with pasta production, a very high percentage of durum wheat is used for the production of couscous, a popular food in North Africa. A considerable portion of durum wheat is also used for bread baking, which includes flat-breads as well as hearth-style bread.</a:t>
            </a:r>
            <a:endParaRPr lang="en-US" sz="1600" dirty="0">
              <a:solidFill>
                <a:schemeClr val="tx1">
                  <a:lumMod val="75000"/>
                  <a:lumOff val="25000"/>
                </a:schemeClr>
              </a:solidFill>
              <a:latin typeface="Helvetica" pitchFamily="2" charset="0"/>
            </a:endParaRPr>
          </a:p>
        </p:txBody>
      </p:sp>
      <p:pic>
        <p:nvPicPr>
          <p:cNvPr id="6" name="Picture 5">
            <a:extLst>
              <a:ext uri="{FF2B5EF4-FFF2-40B4-BE49-F238E27FC236}">
                <a16:creationId xmlns:a16="http://schemas.microsoft.com/office/drawing/2014/main" id="{37239F7D-BDBE-0768-B573-2FD3297175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9967" y="468305"/>
            <a:ext cx="2723093" cy="2723093"/>
          </a:xfrm>
          <a:prstGeom prst="rect">
            <a:avLst/>
          </a:prstGeom>
        </p:spPr>
      </p:pic>
      <p:pic>
        <p:nvPicPr>
          <p:cNvPr id="7" name="Picture 6">
            <a:extLst>
              <a:ext uri="{FF2B5EF4-FFF2-40B4-BE49-F238E27FC236}">
                <a16:creationId xmlns:a16="http://schemas.microsoft.com/office/drawing/2014/main" id="{CDF861DB-A810-1AC1-9E07-F853358F25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19967" y="3519059"/>
            <a:ext cx="2723093" cy="2723093"/>
          </a:xfrm>
          <a:prstGeom prst="rect">
            <a:avLst/>
          </a:prstGeom>
        </p:spPr>
      </p:pic>
      <p:sp>
        <p:nvSpPr>
          <p:cNvPr id="8" name="Rectangle 7">
            <a:extLst>
              <a:ext uri="{FF2B5EF4-FFF2-40B4-BE49-F238E27FC236}">
                <a16:creationId xmlns:a16="http://schemas.microsoft.com/office/drawing/2014/main" id="{8F3FD13C-15BA-4352-5AE2-404BEF60F11F}"/>
              </a:ext>
            </a:extLst>
          </p:cNvPr>
          <p:cNvSpPr/>
          <p:nvPr/>
        </p:nvSpPr>
        <p:spPr>
          <a:xfrm rot="16200000" flipV="1">
            <a:off x="-1363632" y="226438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DEA22831-62BE-FC94-DE02-7F78E6B3F764}"/>
              </a:ext>
            </a:extLst>
          </p:cNvPr>
          <p:cNvSpPr txBox="1">
            <a:spLocks/>
          </p:cNvSpPr>
          <p:nvPr/>
        </p:nvSpPr>
        <p:spPr>
          <a:xfrm rot="16200000">
            <a:off x="-279494" y="517604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0" name="Rectangle 9">
            <a:extLst>
              <a:ext uri="{FF2B5EF4-FFF2-40B4-BE49-F238E27FC236}">
                <a16:creationId xmlns:a16="http://schemas.microsoft.com/office/drawing/2014/main" id="{B78A754A-00CB-4E41-8A54-1A330BEB7CF6}"/>
              </a:ext>
            </a:extLst>
          </p:cNvPr>
          <p:cNvSpPr/>
          <p:nvPr/>
        </p:nvSpPr>
        <p:spPr>
          <a:xfrm rot="16200000" flipV="1">
            <a:off x="-1363632" y="8994194"/>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FA0F603E-302F-0B0D-94DC-84DBB5739521}"/>
              </a:ext>
            </a:extLst>
          </p:cNvPr>
          <p:cNvSpPr txBox="1">
            <a:spLocks/>
          </p:cNvSpPr>
          <p:nvPr/>
        </p:nvSpPr>
        <p:spPr>
          <a:xfrm rot="16200000">
            <a:off x="-279494" y="-1106811"/>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pic>
        <p:nvPicPr>
          <p:cNvPr id="13" name="Picture 12">
            <a:extLst>
              <a:ext uri="{FF2B5EF4-FFF2-40B4-BE49-F238E27FC236}">
                <a16:creationId xmlns:a16="http://schemas.microsoft.com/office/drawing/2014/main" id="{457BDBD8-531A-9C3F-C99E-7D6E9CDDD513}"/>
              </a:ext>
            </a:extLst>
          </p:cNvPr>
          <p:cNvPicPr>
            <a:picLocks noChangeAspect="1"/>
          </p:cNvPicPr>
          <p:nvPr/>
        </p:nvPicPr>
        <p:blipFill rotWithShape="1">
          <a:blip r:embed="rId4">
            <a:extLst>
              <a:ext uri="{28A0092B-C50C-407E-A947-70E740481C1C}">
                <a14:useLocalDpi xmlns:a14="http://schemas.microsoft.com/office/drawing/2010/main" val="0"/>
              </a:ext>
            </a:extLst>
          </a:blip>
          <a:srcRect t="13838" r="-164" b="688"/>
          <a:stretch/>
        </p:blipFill>
        <p:spPr>
          <a:xfrm>
            <a:off x="15074488" y="3783874"/>
            <a:ext cx="5943600" cy="2377440"/>
          </a:xfrm>
          <a:prstGeom prst="rect">
            <a:avLst/>
          </a:prstGeom>
        </p:spPr>
      </p:pic>
      <p:pic>
        <p:nvPicPr>
          <p:cNvPr id="14" name="Picture 13">
            <a:extLst>
              <a:ext uri="{FF2B5EF4-FFF2-40B4-BE49-F238E27FC236}">
                <a16:creationId xmlns:a16="http://schemas.microsoft.com/office/drawing/2014/main" id="{8687379F-0C01-E3A3-F05D-2C534D3544A0}"/>
              </a:ext>
            </a:extLst>
          </p:cNvPr>
          <p:cNvPicPr>
            <a:picLocks noChangeAspect="1"/>
          </p:cNvPicPr>
          <p:nvPr/>
        </p:nvPicPr>
        <p:blipFill rotWithShape="1">
          <a:blip r:embed="rId5">
            <a:extLst>
              <a:ext uri="{28A0092B-C50C-407E-A947-70E740481C1C}">
                <a14:useLocalDpi xmlns:a14="http://schemas.microsoft.com/office/drawing/2010/main" val="0"/>
              </a:ext>
            </a:extLst>
          </a:blip>
          <a:srcRect l="-1" r="35767"/>
          <a:stretch/>
        </p:blipFill>
        <p:spPr>
          <a:xfrm>
            <a:off x="12616106" y="1027864"/>
            <a:ext cx="2888343" cy="2579390"/>
          </a:xfrm>
          <a:prstGeom prst="rect">
            <a:avLst/>
          </a:prstGeom>
        </p:spPr>
      </p:pic>
      <p:pic>
        <p:nvPicPr>
          <p:cNvPr id="15" name="Picture 14">
            <a:extLst>
              <a:ext uri="{FF2B5EF4-FFF2-40B4-BE49-F238E27FC236}">
                <a16:creationId xmlns:a16="http://schemas.microsoft.com/office/drawing/2014/main" id="{4C171DCA-E92D-E629-BCD9-F0F18E637ACC}"/>
              </a:ext>
            </a:extLst>
          </p:cNvPr>
          <p:cNvPicPr>
            <a:picLocks noChangeAspect="1"/>
          </p:cNvPicPr>
          <p:nvPr/>
        </p:nvPicPr>
        <p:blipFill>
          <a:blip r:embed="rId6">
            <a:extLst>
              <a:ext uri="{28A0092B-C50C-407E-A947-70E740481C1C}">
                <a14:useLocalDpi xmlns:a14="http://schemas.microsoft.com/office/drawing/2010/main" val="0"/>
              </a:ext>
            </a:extLst>
          </a:blip>
          <a:srcRect t="5348" b="5348"/>
          <a:stretch/>
        </p:blipFill>
        <p:spPr>
          <a:xfrm>
            <a:off x="16507703" y="1027864"/>
            <a:ext cx="2888343" cy="2579390"/>
          </a:xfrm>
          <a:prstGeom prst="rect">
            <a:avLst/>
          </a:prstGeom>
        </p:spPr>
      </p:pic>
      <p:sp>
        <p:nvSpPr>
          <p:cNvPr id="16" name="Text Placeholder 2">
            <a:extLst>
              <a:ext uri="{FF2B5EF4-FFF2-40B4-BE49-F238E27FC236}">
                <a16:creationId xmlns:a16="http://schemas.microsoft.com/office/drawing/2014/main" id="{207B4619-BE64-52D9-1A2E-84ABFBF3D689}"/>
              </a:ext>
            </a:extLst>
          </p:cNvPr>
          <p:cNvSpPr txBox="1">
            <a:spLocks/>
          </p:cNvSpPr>
          <p:nvPr/>
        </p:nvSpPr>
        <p:spPr>
          <a:xfrm>
            <a:off x="20932670" y="1027864"/>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HARD RED</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STRING WHEAT</a:t>
            </a:r>
          </a:p>
        </p:txBody>
      </p:sp>
      <p:sp>
        <p:nvSpPr>
          <p:cNvPr id="17" name="TextBox 16">
            <a:extLst>
              <a:ext uri="{FF2B5EF4-FFF2-40B4-BE49-F238E27FC236}">
                <a16:creationId xmlns:a16="http://schemas.microsoft.com/office/drawing/2014/main" id="{48BB5C9A-F0FC-8B9F-2909-7336F0AA45C8}"/>
              </a:ext>
            </a:extLst>
          </p:cNvPr>
          <p:cNvSpPr txBox="1"/>
          <p:nvPr/>
        </p:nvSpPr>
        <p:spPr>
          <a:xfrm flipH="1">
            <a:off x="19929780" y="2019553"/>
            <a:ext cx="5257787" cy="3754874"/>
          </a:xfrm>
          <a:prstGeom prst="rect">
            <a:avLst/>
          </a:prstGeom>
          <a:noFill/>
        </p:spPr>
        <p:txBody>
          <a:bodyPr wrap="square" rtlCol="0">
            <a:spAutoFit/>
          </a:bodyPr>
          <a:lstStyle/>
          <a:p>
            <a:pPr algn="just" fontAlgn="base"/>
            <a:r>
              <a:rPr lang="en-US" sz="1400" b="0" i="0" dirty="0">
                <a:solidFill>
                  <a:srgbClr val="757575"/>
                </a:solidFill>
                <a:effectLst/>
                <a:latin typeface="Helvetica" pitchFamily="2" charset="0"/>
              </a:rPr>
              <a:t>Hard red spring wheat flour is named for its berries, which are closely related to hard red winter wheat. This variety is usually grown in the northern United States and Canada. Planted in spring and harvested in the fall, hard red spring wheat has the highest protein content of all the wheat varieties (13.5%). Although it is one of the hardest wheat types, it is widely used to make flour for bread, croissants and pizza flour. Many bakers will add this to flour made from softer wheat for the extra protein content it imparts to the bread. Like hard red winter wheat, hard red spring wheat has a reddish colored husk and produces a slightly darker flour than a white wheat. Spring wheat tends to have more gluten content than the more common winter wheat varieties.</a:t>
            </a:r>
          </a:p>
          <a:p>
            <a:pPr algn="just" fontAlgn="base"/>
            <a:endParaRPr lang="en-US" sz="1400" b="0" i="0" dirty="0">
              <a:solidFill>
                <a:srgbClr val="757575"/>
              </a:solidFill>
              <a:effectLst/>
              <a:latin typeface="Helvetica" pitchFamily="2" charset="0"/>
            </a:endParaRPr>
          </a:p>
          <a:p>
            <a:pPr algn="just" fontAlgn="base"/>
            <a:r>
              <a:rPr lang="en-US" sz="1400" b="0" i="0" dirty="0">
                <a:solidFill>
                  <a:srgbClr val="757575"/>
                </a:solidFill>
                <a:effectLst/>
                <a:latin typeface="Helvetica" pitchFamily="2" charset="0"/>
              </a:rPr>
              <a:t>Reds are generally considered more nutty or bitter than their white wheat counterparts. This can be a benefit or a detriment, depending on what flavors you are trying to produce.</a:t>
            </a:r>
          </a:p>
        </p:txBody>
      </p:sp>
      <p:sp>
        <p:nvSpPr>
          <p:cNvPr id="18" name="Rectangle 17">
            <a:extLst>
              <a:ext uri="{FF2B5EF4-FFF2-40B4-BE49-F238E27FC236}">
                <a16:creationId xmlns:a16="http://schemas.microsoft.com/office/drawing/2014/main" id="{50AC96EA-817F-4133-D23E-4475761E756F}"/>
              </a:ext>
            </a:extLst>
          </p:cNvPr>
          <p:cNvSpPr/>
          <p:nvPr/>
        </p:nvSpPr>
        <p:spPr>
          <a:xfrm rot="16200000">
            <a:off x="9785418" y="-2353394"/>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6B6A509-E706-AF82-8DFC-28A31970B8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2589">
            <a:off x="9797084" y="-856073"/>
            <a:ext cx="2700160" cy="2565898"/>
          </a:xfrm>
          <a:prstGeom prst="rect">
            <a:avLst/>
          </a:prstGeom>
        </p:spPr>
      </p:pic>
      <p:sp>
        <p:nvSpPr>
          <p:cNvPr id="19" name="Text Placeholder 2">
            <a:extLst>
              <a:ext uri="{FF2B5EF4-FFF2-40B4-BE49-F238E27FC236}">
                <a16:creationId xmlns:a16="http://schemas.microsoft.com/office/drawing/2014/main" id="{6DCBBF6C-0D0D-9F16-A75C-AB26FF3190DC}"/>
              </a:ext>
            </a:extLst>
          </p:cNvPr>
          <p:cNvSpPr txBox="1">
            <a:spLocks/>
          </p:cNvSpPr>
          <p:nvPr/>
        </p:nvSpPr>
        <p:spPr>
          <a:xfrm>
            <a:off x="5095875" y="-6364080"/>
            <a:ext cx="2854750"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SUGAR</a:t>
            </a:r>
          </a:p>
        </p:txBody>
      </p:sp>
      <p:pic>
        <p:nvPicPr>
          <p:cNvPr id="20" name="Picture Placeholder 47">
            <a:extLst>
              <a:ext uri="{FF2B5EF4-FFF2-40B4-BE49-F238E27FC236}">
                <a16:creationId xmlns:a16="http://schemas.microsoft.com/office/drawing/2014/main" id="{94686826-3A64-BAB9-A727-A4506EE97DF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498307" y="-8968831"/>
            <a:ext cx="2964570" cy="1976380"/>
          </a:xfrm>
          <a:prstGeom prst="rect">
            <a:avLst/>
          </a:prstGeom>
        </p:spPr>
      </p:pic>
      <p:pic>
        <p:nvPicPr>
          <p:cNvPr id="22" name="Picture 21">
            <a:extLst>
              <a:ext uri="{FF2B5EF4-FFF2-40B4-BE49-F238E27FC236}">
                <a16:creationId xmlns:a16="http://schemas.microsoft.com/office/drawing/2014/main" id="{64DC9BBE-FB77-098E-6704-6CE709B8F0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3925" y="-6245050"/>
            <a:ext cx="2977699" cy="1985132"/>
          </a:xfrm>
          <a:prstGeom prst="rect">
            <a:avLst/>
          </a:prstGeom>
        </p:spPr>
      </p:pic>
      <p:pic>
        <p:nvPicPr>
          <p:cNvPr id="23" name="Picture 22">
            <a:extLst>
              <a:ext uri="{FF2B5EF4-FFF2-40B4-BE49-F238E27FC236}">
                <a16:creationId xmlns:a16="http://schemas.microsoft.com/office/drawing/2014/main" id="{BAEA6EA7-B5A7-1B48-0704-BD8A77FCD3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2052" y="-2994958"/>
            <a:ext cx="2977700" cy="1416153"/>
          </a:xfrm>
          <a:prstGeom prst="rect">
            <a:avLst/>
          </a:prstGeom>
        </p:spPr>
      </p:pic>
      <p:sp>
        <p:nvSpPr>
          <p:cNvPr id="24" name="TextBox 23">
            <a:extLst>
              <a:ext uri="{FF2B5EF4-FFF2-40B4-BE49-F238E27FC236}">
                <a16:creationId xmlns:a16="http://schemas.microsoft.com/office/drawing/2014/main" id="{6719A64B-3873-19E9-8151-53586CCAAFC3}"/>
              </a:ext>
            </a:extLst>
          </p:cNvPr>
          <p:cNvSpPr txBox="1"/>
          <p:nvPr/>
        </p:nvSpPr>
        <p:spPr>
          <a:xfrm flipH="1">
            <a:off x="5095875" y="-4803586"/>
            <a:ext cx="6934612" cy="4401205"/>
          </a:xfrm>
          <a:prstGeom prst="rect">
            <a:avLst/>
          </a:prstGeom>
          <a:noFill/>
        </p:spPr>
        <p:txBody>
          <a:bodyPr wrap="square" rtlCol="0">
            <a:spAutoFit/>
          </a:bodyPr>
          <a:lstStyle/>
          <a:p>
            <a:pPr algn="just"/>
            <a:r>
              <a:rPr lang="en-US" sz="1400" b="0" i="0" dirty="0">
                <a:solidFill>
                  <a:schemeClr val="tx1">
                    <a:lumMod val="75000"/>
                    <a:lumOff val="25000"/>
                  </a:schemeClr>
                </a:solidFill>
                <a:effectLst/>
                <a:latin typeface="Helvetica" pitchFamily="2" charset="0"/>
              </a:rPr>
              <a:t>Brazilian Sugar - Introduced during the colonial period, the sugarcane has become one of the main crops of the Brazilian economy. Brazil is not only the largest producer of sugar cane, but also the first in the world in the production of sugar and ethanol and conquest, increasingly, the foreign market with the use of biofuels as an energy alternative.</a:t>
            </a:r>
          </a:p>
          <a:p>
            <a:pPr algn="just"/>
            <a:endParaRPr lang="en-US" sz="1400" b="0" i="0" dirty="0">
              <a:solidFill>
                <a:schemeClr val="tx1">
                  <a:lumMod val="75000"/>
                  <a:lumOff val="25000"/>
                </a:schemeClr>
              </a:solidFill>
              <a:effectLst/>
              <a:latin typeface="Helvetica" pitchFamily="2" charset="0"/>
            </a:endParaRPr>
          </a:p>
          <a:p>
            <a:pPr algn="just"/>
            <a:r>
              <a:rPr lang="en-US" sz="1400" b="0" i="0" dirty="0">
                <a:solidFill>
                  <a:schemeClr val="tx1">
                    <a:lumMod val="75000"/>
                    <a:lumOff val="25000"/>
                  </a:schemeClr>
                </a:solidFill>
                <a:effectLst/>
                <a:latin typeface="Helvetica" pitchFamily="2" charset="0"/>
              </a:rPr>
              <a:t>The sugarcane is an example of renewable and versatile culture, which can be used as a source of clean energy and raw material products. Brazil is now the world's largest producer of sugarcane. The modernization of 430 plants in operation in the country, with the adoption of new technologies from planting to the production of sugar, ethanol and bioelectricity, strengthened the sector, recognized worldwide for its pioneering and productive efficiency.</a:t>
            </a:r>
          </a:p>
          <a:p>
            <a:pPr algn="just"/>
            <a:endParaRPr lang="en-US" sz="1400" b="0" i="0" dirty="0">
              <a:solidFill>
                <a:schemeClr val="tx1">
                  <a:lumMod val="75000"/>
                  <a:lumOff val="25000"/>
                </a:schemeClr>
              </a:solidFill>
              <a:effectLst/>
              <a:latin typeface="Helvetica" pitchFamily="2" charset="0"/>
            </a:endParaRPr>
          </a:p>
          <a:p>
            <a:pPr algn="just"/>
            <a:r>
              <a:rPr lang="en-US" sz="1400" b="0" i="0" dirty="0">
                <a:solidFill>
                  <a:schemeClr val="tx1">
                    <a:lumMod val="75000"/>
                    <a:lumOff val="25000"/>
                  </a:schemeClr>
                </a:solidFill>
                <a:effectLst/>
                <a:latin typeface="Helvetica" pitchFamily="2" charset="0"/>
              </a:rPr>
              <a:t>Responsible for more than half the sugar traded in the world, the country should achieve average rate of increase in production of 3.25% until 2018/19, and reap 47.34 million tones of iron ore, which corresponds to an increase of 14.6 million tones for the period 2007/2008. For exports, the volume planned for 2019 is 32.6 million tons. It is responsible for 490 million tons of sugarcane per year (2011/2012) and about 90% of the Brazilian production of sugar cane is harvested in South-Central region, especially in São Paulo, which is accounting for 60%.</a:t>
            </a:r>
          </a:p>
        </p:txBody>
      </p:sp>
    </p:spTree>
    <p:extLst>
      <p:ext uri="{BB962C8B-B14F-4D97-AF65-F5344CB8AC3E}">
        <p14:creationId xmlns:p14="http://schemas.microsoft.com/office/powerpoint/2010/main" val="23075816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943">
        <p159:morph option="byObject"/>
      </p:transition>
    </mc:Choice>
    <mc:Fallback>
      <p:transition spd="slow" advTm="943">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flipV="1">
            <a:off x="-1363632" y="4130927"/>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txBox="1">
            <a:spLocks/>
          </p:cNvSpPr>
          <p:nvPr/>
        </p:nvSpPr>
        <p:spPr>
          <a:xfrm>
            <a:off x="5095875" y="484783"/>
            <a:ext cx="2854750"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SUGAR</a:t>
            </a:r>
          </a:p>
        </p:txBody>
      </p:sp>
      <p:pic>
        <p:nvPicPr>
          <p:cNvPr id="48" name="Picture Placeholder 47"/>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1498307" y="583960"/>
            <a:ext cx="2964570" cy="1976380"/>
          </a:xfrm>
        </p:spPr>
      </p:pic>
      <p:sp>
        <p:nvSpPr>
          <p:cNvPr id="3" name="Text Placeholder 2">
            <a:extLst>
              <a:ext uri="{FF2B5EF4-FFF2-40B4-BE49-F238E27FC236}">
                <a16:creationId xmlns:a16="http://schemas.microsoft.com/office/drawing/2014/main" id="{8186A5F8-C60A-CC53-0E7A-75B091948D55}"/>
              </a:ext>
            </a:extLst>
          </p:cNvPr>
          <p:cNvSpPr txBox="1">
            <a:spLocks/>
          </p:cNvSpPr>
          <p:nvPr/>
        </p:nvSpPr>
        <p:spPr>
          <a:xfrm rot="16200000">
            <a:off x="-279494" y="98868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5" name="Text Placeholder 2">
            <a:extLst>
              <a:ext uri="{FF2B5EF4-FFF2-40B4-BE49-F238E27FC236}">
                <a16:creationId xmlns:a16="http://schemas.microsoft.com/office/drawing/2014/main" id="{1986643A-C12E-A736-D0C5-534190FF8979}"/>
              </a:ext>
            </a:extLst>
          </p:cNvPr>
          <p:cNvSpPr txBox="1">
            <a:spLocks/>
          </p:cNvSpPr>
          <p:nvPr/>
        </p:nvSpPr>
        <p:spPr>
          <a:xfrm rot="16200000">
            <a:off x="-279494" y="759539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6" name="TextBox 15">
            <a:extLst>
              <a:ext uri="{FF2B5EF4-FFF2-40B4-BE49-F238E27FC236}">
                <a16:creationId xmlns:a16="http://schemas.microsoft.com/office/drawing/2014/main" id="{FB5E3DE8-B3B1-B869-DDE3-E2730F64D66B}"/>
              </a:ext>
            </a:extLst>
          </p:cNvPr>
          <p:cNvSpPr txBox="1"/>
          <p:nvPr/>
        </p:nvSpPr>
        <p:spPr>
          <a:xfrm flipH="1">
            <a:off x="5095875" y="1551166"/>
            <a:ext cx="6934612" cy="4401205"/>
          </a:xfrm>
          <a:prstGeom prst="rect">
            <a:avLst/>
          </a:prstGeom>
          <a:noFill/>
        </p:spPr>
        <p:txBody>
          <a:bodyPr wrap="square" rtlCol="0">
            <a:spAutoFit/>
          </a:bodyPr>
          <a:lstStyle/>
          <a:p>
            <a:pPr algn="just"/>
            <a:r>
              <a:rPr lang="en-US" sz="1400" b="0" i="0" dirty="0">
                <a:solidFill>
                  <a:schemeClr val="tx1">
                    <a:lumMod val="75000"/>
                    <a:lumOff val="25000"/>
                  </a:schemeClr>
                </a:solidFill>
                <a:effectLst/>
                <a:latin typeface="Helvetica" pitchFamily="2" charset="0"/>
              </a:rPr>
              <a:t>Brazilian Sugar - Introduced during the colonial period, the sugarcane has become one of the main crops of the Brazilian economy. Brazil is not only the largest producer of sugar cane, but also the first in the world in the production of sugar and ethanol and conquest, increasingly, the foreign market with the use of biofuels as an energy alternative.</a:t>
            </a:r>
          </a:p>
          <a:p>
            <a:pPr algn="just"/>
            <a:endParaRPr lang="en-US" sz="1400" b="0" i="0" dirty="0">
              <a:solidFill>
                <a:schemeClr val="tx1">
                  <a:lumMod val="75000"/>
                  <a:lumOff val="25000"/>
                </a:schemeClr>
              </a:solidFill>
              <a:effectLst/>
              <a:latin typeface="Helvetica" pitchFamily="2" charset="0"/>
            </a:endParaRPr>
          </a:p>
          <a:p>
            <a:pPr algn="just"/>
            <a:r>
              <a:rPr lang="en-US" sz="1400" b="0" i="0" dirty="0">
                <a:solidFill>
                  <a:schemeClr val="tx1">
                    <a:lumMod val="75000"/>
                    <a:lumOff val="25000"/>
                  </a:schemeClr>
                </a:solidFill>
                <a:effectLst/>
                <a:latin typeface="Helvetica" pitchFamily="2" charset="0"/>
              </a:rPr>
              <a:t>The sugarcane is an example of renewable and versatile culture, which can be used as a source of clean energy and raw material products. Brazil is now the world's largest producer of sugarcane. The modernization of 430 plants in operation in the country, with the adoption of new technologies from planting to the production of sugar, ethanol and bioelectricity, strengthened the sector, recognized worldwide for its pioneering and productive efficiency.</a:t>
            </a:r>
          </a:p>
          <a:p>
            <a:pPr algn="just"/>
            <a:endParaRPr lang="en-US" sz="1400" b="0" i="0" dirty="0">
              <a:solidFill>
                <a:schemeClr val="tx1">
                  <a:lumMod val="75000"/>
                  <a:lumOff val="25000"/>
                </a:schemeClr>
              </a:solidFill>
              <a:effectLst/>
              <a:latin typeface="Helvetica" pitchFamily="2" charset="0"/>
            </a:endParaRPr>
          </a:p>
          <a:p>
            <a:pPr algn="just"/>
            <a:r>
              <a:rPr lang="en-US" sz="1400" b="0" i="0" dirty="0">
                <a:solidFill>
                  <a:schemeClr val="tx1">
                    <a:lumMod val="75000"/>
                    <a:lumOff val="25000"/>
                  </a:schemeClr>
                </a:solidFill>
                <a:effectLst/>
                <a:latin typeface="Helvetica" pitchFamily="2" charset="0"/>
              </a:rPr>
              <a:t>Responsible for more than half the sugar traded in the world, the country should achieve average rate of increase in production of 3.25% until 2018/19, and reap 47.34 million tones of iron ore, which corresponds to an increase of 14.6 million tones for the period 2007/2008. For exports, the volume planned for 2019 is 32.6 million tons. It is responsible for 490 million tons of sugarcane per year (2011/2012) and about 90% of the Brazilian production of sugar cane is harvested in South-Central region, especially in São Paulo, which is accounting for 60%.</a:t>
            </a:r>
          </a:p>
        </p:txBody>
      </p:sp>
      <p:pic>
        <p:nvPicPr>
          <p:cNvPr id="18" name="Picture 17">
            <a:extLst>
              <a:ext uri="{FF2B5EF4-FFF2-40B4-BE49-F238E27FC236}">
                <a16:creationId xmlns:a16="http://schemas.microsoft.com/office/drawing/2014/main" id="{C738E0EC-0455-06EE-BB9D-28FEC51F2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3925" y="2707481"/>
            <a:ext cx="2977699" cy="1985132"/>
          </a:xfrm>
          <a:prstGeom prst="rect">
            <a:avLst/>
          </a:prstGeom>
        </p:spPr>
      </p:pic>
      <p:pic>
        <p:nvPicPr>
          <p:cNvPr id="26" name="Picture 25">
            <a:extLst>
              <a:ext uri="{FF2B5EF4-FFF2-40B4-BE49-F238E27FC236}">
                <a16:creationId xmlns:a16="http://schemas.microsoft.com/office/drawing/2014/main" id="{BD4CBFEA-0FDE-8B25-90FB-4CAD0D118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1802" flipH="1">
            <a:off x="8525330" y="6047259"/>
            <a:ext cx="3355633" cy="2986513"/>
          </a:xfrm>
          <a:prstGeom prst="rect">
            <a:avLst/>
          </a:prstGeom>
        </p:spPr>
      </p:pic>
      <p:pic>
        <p:nvPicPr>
          <p:cNvPr id="13" name="Picture 12">
            <a:extLst>
              <a:ext uri="{FF2B5EF4-FFF2-40B4-BE49-F238E27FC236}">
                <a16:creationId xmlns:a16="http://schemas.microsoft.com/office/drawing/2014/main" id="{2189A519-595B-7088-7F6B-32A393BF3D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2052" y="4839754"/>
            <a:ext cx="2977700" cy="1416153"/>
          </a:xfrm>
          <a:prstGeom prst="rect">
            <a:avLst/>
          </a:prstGeom>
        </p:spPr>
      </p:pic>
      <p:sp>
        <p:nvSpPr>
          <p:cNvPr id="2" name="TextBox 1">
            <a:extLst>
              <a:ext uri="{FF2B5EF4-FFF2-40B4-BE49-F238E27FC236}">
                <a16:creationId xmlns:a16="http://schemas.microsoft.com/office/drawing/2014/main" id="{13D49C78-E192-7238-D28B-9DDB2406E071}"/>
              </a:ext>
            </a:extLst>
          </p:cNvPr>
          <p:cNvSpPr txBox="1"/>
          <p:nvPr/>
        </p:nvSpPr>
        <p:spPr>
          <a:xfrm flipH="1">
            <a:off x="7680554" y="8893813"/>
            <a:ext cx="2978701" cy="1615827"/>
          </a:xfrm>
          <a:prstGeom prst="rect">
            <a:avLst/>
          </a:prstGeom>
          <a:noFill/>
        </p:spPr>
        <p:txBody>
          <a:bodyPr wrap="square" rtlCol="0">
            <a:spAutoFit/>
          </a:bodyPr>
          <a:lstStyle/>
          <a:p>
            <a:pPr algn="just" fontAlgn="base"/>
            <a:r>
              <a:rPr lang="en-US" sz="1100" b="0" i="0" dirty="0">
                <a:solidFill>
                  <a:srgbClr val="333333"/>
                </a:solidFill>
                <a:effectLst/>
                <a:latin typeface="Helvetica" pitchFamily="2" charset="0"/>
              </a:rPr>
              <a:t>In the past decade (2000-2009), Brazil’s proportion of worldwide exports in raw sugar has progressed from 7% to 62%.</a:t>
            </a:r>
          </a:p>
          <a:p>
            <a:pPr algn="just" fontAlgn="base"/>
            <a:r>
              <a:rPr lang="en-US" sz="1100" b="0" i="0" dirty="0">
                <a:solidFill>
                  <a:srgbClr val="333333"/>
                </a:solidFill>
                <a:effectLst/>
                <a:latin typeface="Helvetica" pitchFamily="2" charset="0"/>
              </a:rPr>
              <a:t> </a:t>
            </a:r>
          </a:p>
          <a:p>
            <a:pPr algn="just" fontAlgn="base"/>
            <a:r>
              <a:rPr lang="en-US" sz="1100" b="0" i="0" dirty="0" err="1">
                <a:solidFill>
                  <a:srgbClr val="333333"/>
                </a:solidFill>
                <a:effectLst/>
                <a:latin typeface="Helvetica" pitchFamily="2" charset="0"/>
              </a:rPr>
              <a:t>Général</a:t>
            </a:r>
            <a:r>
              <a:rPr lang="en-US" sz="1100" b="0" i="0" dirty="0">
                <a:solidFill>
                  <a:srgbClr val="333333"/>
                </a:solidFill>
                <a:effectLst/>
                <a:latin typeface="Helvetica" pitchFamily="2" charset="0"/>
              </a:rPr>
              <a:t> </a:t>
            </a:r>
            <a:r>
              <a:rPr lang="en-US" sz="1100" b="0" i="0" dirty="0" err="1">
                <a:solidFill>
                  <a:srgbClr val="333333"/>
                </a:solidFill>
                <a:effectLst/>
                <a:latin typeface="Helvetica" pitchFamily="2" charset="0"/>
              </a:rPr>
              <a:t>Afitex</a:t>
            </a:r>
            <a:r>
              <a:rPr lang="en-US" sz="1100" b="0" i="0" dirty="0">
                <a:solidFill>
                  <a:srgbClr val="333333"/>
                </a:solidFill>
                <a:effectLst/>
                <a:latin typeface="Helvetica" pitchFamily="2" charset="0"/>
              </a:rPr>
              <a:t> has developed their sugar sales activity around solid relations with Brazilian producers to guarantee a supply of sugar that is completely safe, traceable and reliable</a:t>
            </a:r>
          </a:p>
        </p:txBody>
      </p:sp>
      <p:sp>
        <p:nvSpPr>
          <p:cNvPr id="4" name="Text Placeholder 2">
            <a:extLst>
              <a:ext uri="{FF2B5EF4-FFF2-40B4-BE49-F238E27FC236}">
                <a16:creationId xmlns:a16="http://schemas.microsoft.com/office/drawing/2014/main" id="{A0F664FF-78A9-7BA7-2F28-163B66FD9BDB}"/>
              </a:ext>
            </a:extLst>
          </p:cNvPr>
          <p:cNvSpPr txBox="1">
            <a:spLocks/>
          </p:cNvSpPr>
          <p:nvPr/>
        </p:nvSpPr>
        <p:spPr>
          <a:xfrm>
            <a:off x="7680555" y="7182518"/>
            <a:ext cx="2728716"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ICUMSA </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900-120-RAW</a:t>
            </a:r>
          </a:p>
        </p:txBody>
      </p:sp>
      <p:sp>
        <p:nvSpPr>
          <p:cNvPr id="7" name="Text Placeholder 2">
            <a:extLst>
              <a:ext uri="{FF2B5EF4-FFF2-40B4-BE49-F238E27FC236}">
                <a16:creationId xmlns:a16="http://schemas.microsoft.com/office/drawing/2014/main" id="{6473F94F-05D1-9B19-E0DB-B16C12669DE5}"/>
              </a:ext>
            </a:extLst>
          </p:cNvPr>
          <p:cNvSpPr txBox="1">
            <a:spLocks/>
          </p:cNvSpPr>
          <p:nvPr/>
        </p:nvSpPr>
        <p:spPr>
          <a:xfrm>
            <a:off x="1311765" y="7645506"/>
            <a:ext cx="5212280"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GOLDEN BROWN SURGAR</a:t>
            </a:r>
          </a:p>
        </p:txBody>
      </p:sp>
      <p:pic>
        <p:nvPicPr>
          <p:cNvPr id="9" name="Picture 8">
            <a:extLst>
              <a:ext uri="{FF2B5EF4-FFF2-40B4-BE49-F238E27FC236}">
                <a16:creationId xmlns:a16="http://schemas.microsoft.com/office/drawing/2014/main" id="{FCB67DE2-4DCD-EE26-6735-607D1B6C54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1765" y="7610086"/>
            <a:ext cx="5212280" cy="2103846"/>
          </a:xfrm>
          <a:prstGeom prst="rect">
            <a:avLst/>
          </a:prstGeom>
        </p:spPr>
      </p:pic>
      <p:pic>
        <p:nvPicPr>
          <p:cNvPr id="10" name="Picture 9">
            <a:extLst>
              <a:ext uri="{FF2B5EF4-FFF2-40B4-BE49-F238E27FC236}">
                <a16:creationId xmlns:a16="http://schemas.microsoft.com/office/drawing/2014/main" id="{AAB2F5F6-9EC9-5C0E-EB6B-ACCCA603DB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765" y="10134069"/>
            <a:ext cx="2191992" cy="2191992"/>
          </a:xfrm>
          <a:prstGeom prst="rect">
            <a:avLst/>
          </a:prstGeom>
        </p:spPr>
      </p:pic>
      <p:pic>
        <p:nvPicPr>
          <p:cNvPr id="12" name="Picture 11">
            <a:extLst>
              <a:ext uri="{FF2B5EF4-FFF2-40B4-BE49-F238E27FC236}">
                <a16:creationId xmlns:a16="http://schemas.microsoft.com/office/drawing/2014/main" id="{CE838D22-237F-4576-4F3F-94A660824EB7}"/>
              </a:ext>
            </a:extLst>
          </p:cNvPr>
          <p:cNvPicPr>
            <a:picLocks noChangeAspect="1"/>
          </p:cNvPicPr>
          <p:nvPr/>
        </p:nvPicPr>
        <p:blipFill rotWithShape="1">
          <a:blip r:embed="rId8">
            <a:extLst>
              <a:ext uri="{28A0092B-C50C-407E-A947-70E740481C1C}">
                <a14:useLocalDpi xmlns:a14="http://schemas.microsoft.com/office/drawing/2010/main" val="0"/>
              </a:ext>
            </a:extLst>
          </a:blip>
          <a:srcRect l="-1" r="11063"/>
          <a:stretch/>
        </p:blipFill>
        <p:spPr>
          <a:xfrm>
            <a:off x="3545343" y="11535408"/>
            <a:ext cx="2978702" cy="2191993"/>
          </a:xfrm>
          <a:prstGeom prst="rect">
            <a:avLst/>
          </a:prstGeom>
        </p:spPr>
      </p:pic>
      <p:sp>
        <p:nvSpPr>
          <p:cNvPr id="14" name="Text Placeholder 2">
            <a:extLst>
              <a:ext uri="{FF2B5EF4-FFF2-40B4-BE49-F238E27FC236}">
                <a16:creationId xmlns:a16="http://schemas.microsoft.com/office/drawing/2014/main" id="{D5005DC9-70B5-FBC3-6FEE-C249351C1665}"/>
              </a:ext>
            </a:extLst>
          </p:cNvPr>
          <p:cNvSpPr txBox="1">
            <a:spLocks/>
          </p:cNvSpPr>
          <p:nvPr/>
        </p:nvSpPr>
        <p:spPr>
          <a:xfrm>
            <a:off x="5430267" y="7224692"/>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3600" b="1" dirty="0">
                <a:solidFill>
                  <a:srgbClr val="333333"/>
                </a:solidFill>
                <a:latin typeface="Helvetica Neue"/>
              </a:rPr>
              <a:t>DRUM WHEAT</a:t>
            </a:r>
            <a:endParaRPr lang="en-US" sz="3600" b="1" i="0" dirty="0">
              <a:solidFill>
                <a:srgbClr val="333333"/>
              </a:solidFill>
              <a:effectLst/>
              <a:latin typeface="Helvetica Neue"/>
            </a:endParaRPr>
          </a:p>
        </p:txBody>
      </p:sp>
      <p:sp>
        <p:nvSpPr>
          <p:cNvPr id="15" name="TextBox 14">
            <a:extLst>
              <a:ext uri="{FF2B5EF4-FFF2-40B4-BE49-F238E27FC236}">
                <a16:creationId xmlns:a16="http://schemas.microsoft.com/office/drawing/2014/main" id="{CD79F2D3-D3E1-A16B-2D98-1FCC49D851CD}"/>
              </a:ext>
            </a:extLst>
          </p:cNvPr>
          <p:cNvSpPr txBox="1"/>
          <p:nvPr/>
        </p:nvSpPr>
        <p:spPr>
          <a:xfrm flipH="1">
            <a:off x="5430267" y="9665430"/>
            <a:ext cx="6366176" cy="3785652"/>
          </a:xfrm>
          <a:prstGeom prst="rect">
            <a:avLst/>
          </a:prstGeom>
          <a:noFill/>
        </p:spPr>
        <p:txBody>
          <a:bodyPr wrap="square" rtlCol="0">
            <a:spAutoFit/>
          </a:bodyPr>
          <a:lstStyle/>
          <a:p>
            <a:pPr algn="just" fontAlgn="base"/>
            <a:r>
              <a:rPr lang="en-US" sz="1600" b="0" i="0" dirty="0">
                <a:solidFill>
                  <a:srgbClr val="2E2E2E"/>
                </a:solidFill>
                <a:effectLst/>
                <a:latin typeface="Helvetica" pitchFamily="2" charset="0"/>
              </a:rPr>
              <a:t>Durum wheat is very hard, which facilitates high yield of semolina. The break system for durum wheat is extended to allow gradual breakdown of kernels to achieve maximum production of semolina and minimum production of flour. Purified semolina from the break system is uniformly sized and freed from adhering bran by repeated sizing, grading, and purification. Most semolina is from sizing purifiers, making durum mills readily recognized by the large number of purifiers. The traditional durum wheat semolina particle size is coarser relative to what is used by modern pasta processors today, which tends to be finer. Although durum wheat is primarily associated with pasta production, a very high percentage of durum wheat is used for the production of couscous, a popular food in North Africa. A considerable portion of durum wheat is also used for bread baking, which includes flat-breads as well as hearth-style bread.</a:t>
            </a:r>
            <a:endParaRPr lang="en-US" sz="1600" dirty="0">
              <a:solidFill>
                <a:schemeClr val="tx1">
                  <a:lumMod val="75000"/>
                  <a:lumOff val="25000"/>
                </a:schemeClr>
              </a:solidFill>
              <a:latin typeface="Helvetica" pitchFamily="2" charset="0"/>
            </a:endParaRPr>
          </a:p>
        </p:txBody>
      </p:sp>
      <p:pic>
        <p:nvPicPr>
          <p:cNvPr id="17" name="Picture 16">
            <a:extLst>
              <a:ext uri="{FF2B5EF4-FFF2-40B4-BE49-F238E27FC236}">
                <a16:creationId xmlns:a16="http://schemas.microsoft.com/office/drawing/2014/main" id="{2CC3F7DE-7FEF-BC4D-247D-6298FEAE86F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319967" y="7083315"/>
            <a:ext cx="2723093" cy="2723093"/>
          </a:xfrm>
          <a:prstGeom prst="rect">
            <a:avLst/>
          </a:prstGeom>
        </p:spPr>
      </p:pic>
      <p:pic>
        <p:nvPicPr>
          <p:cNvPr id="19" name="Picture 18">
            <a:extLst>
              <a:ext uri="{FF2B5EF4-FFF2-40B4-BE49-F238E27FC236}">
                <a16:creationId xmlns:a16="http://schemas.microsoft.com/office/drawing/2014/main" id="{E14D1C50-E5DD-650D-7AD4-EA992AAC5D6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319967" y="12631404"/>
            <a:ext cx="2723093" cy="2723093"/>
          </a:xfrm>
          <a:prstGeom prst="rect">
            <a:avLst/>
          </a:prstGeom>
        </p:spPr>
      </p:pic>
      <p:pic>
        <p:nvPicPr>
          <p:cNvPr id="27" name="Picture 26">
            <a:extLst>
              <a:ext uri="{FF2B5EF4-FFF2-40B4-BE49-F238E27FC236}">
                <a16:creationId xmlns:a16="http://schemas.microsoft.com/office/drawing/2014/main" id="{90D2E39A-7B01-5443-252E-F1E63E04A9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9361105">
            <a:off x="12535518" y="-3449422"/>
            <a:ext cx="2700160" cy="2565898"/>
          </a:xfrm>
          <a:prstGeom prst="rect">
            <a:avLst/>
          </a:prstGeom>
        </p:spPr>
      </p:pic>
    </p:spTree>
    <p:extLst>
      <p:ext uri="{BB962C8B-B14F-4D97-AF65-F5344CB8AC3E}">
        <p14:creationId xmlns:p14="http://schemas.microsoft.com/office/powerpoint/2010/main" val="39875016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15">
        <p159:morph option="byObject"/>
      </p:transition>
    </mc:Choice>
    <mc:Fallback>
      <p:transition spd="slow" advTm="111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83EA95D5-DA9F-A11B-46B7-CB7DEFC19AF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rcRect t="12221" b="12221"/>
          <a:stretch>
            <a:fillRect/>
          </a:stretch>
        </p:blipFill>
        <p:spPr>
          <a:xfrm>
            <a:off x="-1" y="0"/>
            <a:ext cx="12192000" cy="6858000"/>
          </a:xfrm>
          <a:prstGeom prst="rect">
            <a:avLst/>
          </a:prstGeom>
          <a:pattFill prst="divot">
            <a:fgClr>
              <a:schemeClr val="accent1"/>
            </a:fgClr>
            <a:bgClr>
              <a:schemeClr val="bg1"/>
            </a:bgClr>
          </a:pattFill>
        </p:spPr>
      </p:pic>
      <p:grpSp>
        <p:nvGrpSpPr>
          <p:cNvPr id="3" name="Group 2" hidden="1"/>
          <p:cNvGrpSpPr/>
          <p:nvPr/>
        </p:nvGrpSpPr>
        <p:grpSpPr>
          <a:xfrm>
            <a:off x="4535602" y="3968841"/>
            <a:ext cx="3495013" cy="220373"/>
            <a:chOff x="4341349" y="3770058"/>
            <a:chExt cx="3495013" cy="220373"/>
          </a:xfrm>
        </p:grpSpPr>
        <p:sp>
          <p:nvSpPr>
            <p:cNvPr id="5" name="Text Placeholder 2"/>
            <p:cNvSpPr txBox="1">
              <a:spLocks/>
            </p:cNvSpPr>
            <p:nvPr/>
          </p:nvSpPr>
          <p:spPr>
            <a:xfrm>
              <a:off x="4400984" y="3770058"/>
              <a:ext cx="3316108" cy="2203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POWERPOINT TEMPLATE</a:t>
              </a:r>
            </a:p>
          </p:txBody>
        </p:sp>
        <p:sp>
          <p:nvSpPr>
            <p:cNvPr id="2" name="Oval 1"/>
            <p:cNvSpPr/>
            <p:nvPr/>
          </p:nvSpPr>
          <p:spPr>
            <a:xfrm>
              <a:off x="4341349" y="3798621"/>
              <a:ext cx="119270" cy="119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17092" y="3798621"/>
              <a:ext cx="119270" cy="119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34820F9E-F874-77BD-D9CA-4CB3990E5CCE}"/>
              </a:ext>
            </a:extLst>
          </p:cNvPr>
          <p:cNvSpPr txBox="1"/>
          <p:nvPr/>
        </p:nvSpPr>
        <p:spPr>
          <a:xfrm>
            <a:off x="2740465" y="3753903"/>
            <a:ext cx="6711068" cy="1077218"/>
          </a:xfrm>
          <a:prstGeom prst="rect">
            <a:avLst/>
          </a:prstGeom>
          <a:noFill/>
        </p:spPr>
        <p:txBody>
          <a:bodyPr wrap="none" rtlCol="0">
            <a:spAutoFit/>
          </a:bodyPr>
          <a:lstStyle/>
          <a:p>
            <a:pPr algn="ctr"/>
            <a:r>
              <a:rPr lang="en-US" sz="3200" b="0" i="0" u="none" strike="noStrike" baseline="0" dirty="0">
                <a:solidFill>
                  <a:schemeClr val="bg1"/>
                </a:solidFill>
                <a:latin typeface="Helvetica Neue"/>
              </a:rPr>
              <a:t>We guarantee our business partner </a:t>
            </a:r>
          </a:p>
          <a:p>
            <a:pPr algn="ctr"/>
            <a:r>
              <a:rPr lang="en-US" sz="3200" b="0" i="0" u="none" strike="noStrike" baseline="0" dirty="0">
                <a:solidFill>
                  <a:schemeClr val="bg1"/>
                </a:solidFill>
                <a:latin typeface="Helvetica Neue"/>
              </a:rPr>
              <a:t>any brand, anywhere, anytime. </a:t>
            </a:r>
            <a:endParaRPr lang="en-US" sz="3200" dirty="0">
              <a:solidFill>
                <a:schemeClr val="bg1"/>
              </a:solidFill>
              <a:latin typeface="Helvetica Neue"/>
            </a:endParaRPr>
          </a:p>
        </p:txBody>
      </p:sp>
      <p:pic>
        <p:nvPicPr>
          <p:cNvPr id="22" name="Picture 21">
            <a:extLst>
              <a:ext uri="{FF2B5EF4-FFF2-40B4-BE49-F238E27FC236}">
                <a16:creationId xmlns:a16="http://schemas.microsoft.com/office/drawing/2014/main" id="{090072AB-2BD2-063A-08A9-AA435F1EB1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8636" y="499176"/>
            <a:ext cx="3254727" cy="3254727"/>
          </a:xfrm>
          <a:prstGeom prst="rect">
            <a:avLst/>
          </a:prstGeom>
        </p:spPr>
      </p:pic>
      <p:sp>
        <p:nvSpPr>
          <p:cNvPr id="23" name="Rectangle 22">
            <a:extLst>
              <a:ext uri="{FF2B5EF4-FFF2-40B4-BE49-F238E27FC236}">
                <a16:creationId xmlns:a16="http://schemas.microsoft.com/office/drawing/2014/main" id="{C8DE89CE-DE7A-B69B-C047-AE70A86BB24D}"/>
              </a:ext>
            </a:extLst>
          </p:cNvPr>
          <p:cNvSpPr/>
          <p:nvPr/>
        </p:nvSpPr>
        <p:spPr>
          <a:xfrm>
            <a:off x="-415636" y="5911274"/>
            <a:ext cx="4202546" cy="683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082B99F-716E-23E7-2742-A2ED1D5A242F}"/>
              </a:ext>
            </a:extLst>
          </p:cNvPr>
          <p:cNvSpPr txBox="1"/>
          <p:nvPr/>
        </p:nvSpPr>
        <p:spPr>
          <a:xfrm>
            <a:off x="129805" y="6052964"/>
            <a:ext cx="3490849" cy="400110"/>
          </a:xfrm>
          <a:prstGeom prst="rect">
            <a:avLst/>
          </a:prstGeom>
          <a:noFill/>
        </p:spPr>
        <p:txBody>
          <a:bodyPr wrap="square" rtlCol="0">
            <a:spAutoFit/>
          </a:bodyPr>
          <a:lstStyle/>
          <a:p>
            <a:pPr algn="ctr"/>
            <a:r>
              <a:rPr lang="en-US" sz="2000" dirty="0">
                <a:solidFill>
                  <a:schemeClr val="tx1">
                    <a:lumMod val="75000"/>
                    <a:lumOff val="25000"/>
                  </a:schemeClr>
                </a:solidFill>
                <a:latin typeface="Helvetica Neue"/>
              </a:rPr>
              <a:t>www.franceajalimentaire.com</a:t>
            </a:r>
          </a:p>
        </p:txBody>
      </p:sp>
      <p:pic>
        <p:nvPicPr>
          <p:cNvPr id="29" name="Picture 28">
            <a:extLst>
              <a:ext uri="{FF2B5EF4-FFF2-40B4-BE49-F238E27FC236}">
                <a16:creationId xmlns:a16="http://schemas.microsoft.com/office/drawing/2014/main" id="{3F94F267-088A-5B1D-DDFC-420908DDC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113983"/>
            <a:ext cx="3255535" cy="973240"/>
          </a:xfrm>
          <a:prstGeom prst="rect">
            <a:avLst/>
          </a:prstGeom>
        </p:spPr>
      </p:pic>
      <p:sp>
        <p:nvSpPr>
          <p:cNvPr id="32" name="TextBox 31">
            <a:extLst>
              <a:ext uri="{FF2B5EF4-FFF2-40B4-BE49-F238E27FC236}">
                <a16:creationId xmlns:a16="http://schemas.microsoft.com/office/drawing/2014/main" id="{DDDC2B56-EC97-A58F-CB8B-C5EA01EE39B3}"/>
              </a:ext>
            </a:extLst>
          </p:cNvPr>
          <p:cNvSpPr txBox="1"/>
          <p:nvPr/>
        </p:nvSpPr>
        <p:spPr>
          <a:xfrm>
            <a:off x="2660808" y="7357176"/>
            <a:ext cx="3988127" cy="954107"/>
          </a:xfrm>
          <a:prstGeom prst="rect">
            <a:avLst/>
          </a:prstGeom>
          <a:noFill/>
        </p:spPr>
        <p:txBody>
          <a:bodyPr wrap="square" rtlCol="0">
            <a:spAutoFit/>
          </a:bodyPr>
          <a:lstStyle/>
          <a:p>
            <a:r>
              <a:rPr lang="en-US" sz="2800" b="1" i="0" u="none" strike="noStrike" baseline="0" dirty="0">
                <a:solidFill>
                  <a:srgbClr val="C00000"/>
                </a:solidFill>
                <a:latin typeface="Helvetica Neue"/>
              </a:rPr>
              <a:t>Global Trade &amp;</a:t>
            </a:r>
          </a:p>
          <a:p>
            <a:r>
              <a:rPr lang="en-US" sz="2800" b="1" dirty="0">
                <a:solidFill>
                  <a:srgbClr val="C00000"/>
                </a:solidFill>
                <a:latin typeface="Helvetica Neue"/>
              </a:rPr>
              <a:t>International Brand</a:t>
            </a:r>
          </a:p>
        </p:txBody>
      </p:sp>
      <mc:AlternateContent xmlns:mc="http://schemas.openxmlformats.org/markup-compatibility/2006">
        <mc:Choice xmlns:am3d="http://schemas.microsoft.com/office/drawing/2017/model3d" Requires="am3d">
          <p:graphicFrame>
            <p:nvGraphicFramePr>
              <p:cNvPr id="28" name="3D Model 27">
                <a:extLst>
                  <a:ext uri="{FF2B5EF4-FFF2-40B4-BE49-F238E27FC236}">
                    <a16:creationId xmlns:a16="http://schemas.microsoft.com/office/drawing/2014/main" id="{941A7C63-97F2-5005-08AA-3EBD42583575}"/>
                  </a:ext>
                </a:extLst>
              </p:cNvPr>
              <p:cNvGraphicFramePr>
                <a:graphicFrameLocks noChangeAspect="1"/>
              </p:cNvGraphicFramePr>
              <p:nvPr>
                <p:extLst>
                  <p:ext uri="{D42A27DB-BD31-4B8C-83A1-F6EECF244321}">
                    <p14:modId xmlns:p14="http://schemas.microsoft.com/office/powerpoint/2010/main" val="1049306364"/>
                  </p:ext>
                </p:extLst>
              </p:nvPr>
            </p:nvGraphicFramePr>
            <p:xfrm>
              <a:off x="406661" y="-3921520"/>
              <a:ext cx="2996938" cy="2996939"/>
            </p:xfrm>
            <a:graphic>
              <a:graphicData uri="http://schemas.microsoft.com/office/drawing/2017/model3d">
                <am3d:model3d r:embed="rId6">
                  <am3d:spPr>
                    <a:xfrm>
                      <a:off x="0" y="0"/>
                      <a:ext cx="2996938" cy="2996939"/>
                    </a:xfrm>
                    <a:prstGeom prst="rect">
                      <a:avLst/>
                    </a:prstGeom>
                  </am3d:spPr>
                  <am3d:camera>
                    <am3d:pos x="0" y="0" z="81378247"/>
                    <am3d:up dx="0" dy="36000000" dz="0"/>
                    <am3d:lookAt x="0" y="0" z="0"/>
                    <am3d:perspective fov="2700000"/>
                  </am3d:camera>
                  <am3d:trans>
                    <am3d:meterPerModelUnit n="1000" d="1000000"/>
                    <am3d:preTrans dx="-1" dy="1" dz="0"/>
                    <am3d:scale>
                      <am3d:sx n="1000000" d="1000000"/>
                      <am3d:sy n="1000000" d="1000000"/>
                      <am3d:sz n="1000000" d="1000000"/>
                    </am3d:scale>
                    <am3d:rot ax="1303825" ay="2958414" az="1008875"/>
                    <am3d:postTrans dx="0" dy="0" dz="0"/>
                  </am3d:trans>
                  <am3d:raster rName="Office3DRenderer" rVer="16.0.8326">
                    <am3d:blip r:embed="rId7"/>
                  </am3d:raster>
                  <am3d:objViewport viewportSz="53183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a:extLst>
                  <a:ext uri="{FF2B5EF4-FFF2-40B4-BE49-F238E27FC236}">
                    <a16:creationId xmlns:a16="http://schemas.microsoft.com/office/drawing/2014/main" id="{941A7C63-97F2-5005-08AA-3EBD42583575}"/>
                  </a:ext>
                </a:extLst>
              </p:cNvPr>
              <p:cNvPicPr>
                <a:picLocks noGrp="1" noRot="1" noChangeAspect="1" noMove="1" noResize="1" noEditPoints="1" noAdjustHandles="1" noChangeArrowheads="1" noChangeShapeType="1" noCrop="1"/>
              </p:cNvPicPr>
              <p:nvPr/>
            </p:nvPicPr>
            <p:blipFill>
              <a:blip r:embed="rId7"/>
              <a:stretch>
                <a:fillRect/>
              </a:stretch>
            </p:blipFill>
            <p:spPr>
              <a:xfrm>
                <a:off x="406661" y="-3921520"/>
                <a:ext cx="2996938" cy="2996939"/>
              </a:xfrm>
              <a:prstGeom prst="rect">
                <a:avLst/>
              </a:prstGeom>
            </p:spPr>
          </p:pic>
        </mc:Fallback>
      </mc:AlternateContent>
      <p:sp>
        <p:nvSpPr>
          <p:cNvPr id="4" name="TextBox 3">
            <a:extLst>
              <a:ext uri="{FF2B5EF4-FFF2-40B4-BE49-F238E27FC236}">
                <a16:creationId xmlns:a16="http://schemas.microsoft.com/office/drawing/2014/main" id="{D2E3822E-1FD4-2373-C064-872C4939D0AE}"/>
              </a:ext>
            </a:extLst>
          </p:cNvPr>
          <p:cNvSpPr txBox="1"/>
          <p:nvPr/>
        </p:nvSpPr>
        <p:spPr>
          <a:xfrm>
            <a:off x="8010525" y="5763767"/>
            <a:ext cx="4051670" cy="584775"/>
          </a:xfrm>
          <a:prstGeom prst="rect">
            <a:avLst/>
          </a:prstGeom>
          <a:noFill/>
        </p:spPr>
        <p:txBody>
          <a:bodyPr wrap="square" rtlCol="0">
            <a:spAutoFit/>
          </a:bodyPr>
          <a:lstStyle/>
          <a:p>
            <a:pPr algn="r"/>
            <a:r>
              <a:rPr lang="en-US" sz="1600" dirty="0">
                <a:solidFill>
                  <a:schemeClr val="bg1"/>
                </a:solidFill>
                <a:latin typeface="Helvetica Neue"/>
                <a:hlinkClick r:id="rId8">
                  <a:extLst>
                    <a:ext uri="{A12FA001-AC4F-418D-AE19-62706E023703}">
                      <ahyp:hlinkClr xmlns:ahyp="http://schemas.microsoft.com/office/drawing/2018/hyperlinkcolor" val="tx"/>
                    </a:ext>
                  </a:extLst>
                </a:hlinkClick>
              </a:rPr>
              <a:t>Franceajalimentaire@gmail.com</a:t>
            </a:r>
            <a:endParaRPr lang="en-US" sz="1600" dirty="0">
              <a:solidFill>
                <a:schemeClr val="bg1"/>
              </a:solidFill>
              <a:latin typeface="Helvetica Neue"/>
            </a:endParaRPr>
          </a:p>
          <a:p>
            <a:pPr algn="r"/>
            <a:r>
              <a:rPr lang="en-US" sz="1600" dirty="0">
                <a:solidFill>
                  <a:schemeClr val="bg1"/>
                </a:solidFill>
                <a:latin typeface="Helvetica Neue"/>
              </a:rPr>
              <a:t>+(855) 17 909 642 | 16 909 642</a:t>
            </a:r>
          </a:p>
        </p:txBody>
      </p:sp>
    </p:spTree>
    <p:extLst>
      <p:ext uri="{BB962C8B-B14F-4D97-AF65-F5344CB8AC3E}">
        <p14:creationId xmlns:p14="http://schemas.microsoft.com/office/powerpoint/2010/main" val="1132413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930">
        <p159:morph option="byObject"/>
      </p:transition>
    </mc:Choice>
    <mc:Fallback>
      <p:transition spd="slow" advTm="93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7680554" y="4440370"/>
            <a:ext cx="2978701" cy="1615827"/>
          </a:xfrm>
          <a:prstGeom prst="rect">
            <a:avLst/>
          </a:prstGeom>
          <a:noFill/>
        </p:spPr>
        <p:txBody>
          <a:bodyPr wrap="square" rtlCol="0">
            <a:spAutoFit/>
          </a:bodyPr>
          <a:lstStyle/>
          <a:p>
            <a:pPr algn="just" fontAlgn="base"/>
            <a:r>
              <a:rPr lang="en-US" sz="1100" b="0" i="0" dirty="0">
                <a:solidFill>
                  <a:srgbClr val="333333"/>
                </a:solidFill>
                <a:effectLst/>
                <a:latin typeface="Helvetica" pitchFamily="2" charset="0"/>
              </a:rPr>
              <a:t>In the past decade (2000-2009), Brazil’s proportion of worldwide exports in raw sugar has progressed from 7% to 62%.</a:t>
            </a:r>
          </a:p>
          <a:p>
            <a:pPr algn="just" fontAlgn="base"/>
            <a:r>
              <a:rPr lang="en-US" sz="1100" b="0" i="0" dirty="0">
                <a:solidFill>
                  <a:srgbClr val="333333"/>
                </a:solidFill>
                <a:effectLst/>
                <a:latin typeface="Helvetica" pitchFamily="2" charset="0"/>
              </a:rPr>
              <a:t> </a:t>
            </a:r>
          </a:p>
          <a:p>
            <a:pPr algn="just" fontAlgn="base"/>
            <a:r>
              <a:rPr lang="en-US" sz="1100" b="0" i="0" dirty="0" err="1">
                <a:solidFill>
                  <a:srgbClr val="333333"/>
                </a:solidFill>
                <a:effectLst/>
                <a:latin typeface="Helvetica" pitchFamily="2" charset="0"/>
              </a:rPr>
              <a:t>Général</a:t>
            </a:r>
            <a:r>
              <a:rPr lang="en-US" sz="1100" b="0" i="0" dirty="0">
                <a:solidFill>
                  <a:srgbClr val="333333"/>
                </a:solidFill>
                <a:effectLst/>
                <a:latin typeface="Helvetica" pitchFamily="2" charset="0"/>
              </a:rPr>
              <a:t> </a:t>
            </a:r>
            <a:r>
              <a:rPr lang="en-US" sz="1100" b="0" i="0" dirty="0" err="1">
                <a:solidFill>
                  <a:srgbClr val="333333"/>
                </a:solidFill>
                <a:effectLst/>
                <a:latin typeface="Helvetica" pitchFamily="2" charset="0"/>
              </a:rPr>
              <a:t>Afitex</a:t>
            </a:r>
            <a:r>
              <a:rPr lang="en-US" sz="1100" b="0" i="0" dirty="0">
                <a:solidFill>
                  <a:srgbClr val="333333"/>
                </a:solidFill>
                <a:effectLst/>
                <a:latin typeface="Helvetica" pitchFamily="2" charset="0"/>
              </a:rPr>
              <a:t> has developed their sugar sales activity around solid relations with Brazilian producers to guarantee a supply of sugar that is completely safe, traceable and reliable</a:t>
            </a:r>
          </a:p>
        </p:txBody>
      </p:sp>
      <p:sp>
        <p:nvSpPr>
          <p:cNvPr id="7" name="Text Placeholder 2"/>
          <p:cNvSpPr txBox="1">
            <a:spLocks/>
          </p:cNvSpPr>
          <p:nvPr/>
        </p:nvSpPr>
        <p:spPr>
          <a:xfrm>
            <a:off x="7680555" y="2661333"/>
            <a:ext cx="2728716"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ICUMSA </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900-120-RAW</a:t>
            </a:r>
          </a:p>
        </p:txBody>
      </p:sp>
      <p:sp>
        <p:nvSpPr>
          <p:cNvPr id="8" name="Text Placeholder 2"/>
          <p:cNvSpPr txBox="1">
            <a:spLocks/>
          </p:cNvSpPr>
          <p:nvPr/>
        </p:nvSpPr>
        <p:spPr>
          <a:xfrm>
            <a:off x="1311765" y="1289554"/>
            <a:ext cx="5212280"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GOLDEN BROWN SURGAR</a:t>
            </a:r>
          </a:p>
        </p:txBody>
      </p:sp>
      <p:pic>
        <p:nvPicPr>
          <p:cNvPr id="18" name="Picture 17">
            <a:extLst>
              <a:ext uri="{FF2B5EF4-FFF2-40B4-BE49-F238E27FC236}">
                <a16:creationId xmlns:a16="http://schemas.microsoft.com/office/drawing/2014/main" id="{233B231B-D812-4328-4987-17C644B9C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765" y="2036978"/>
            <a:ext cx="5212280" cy="2103846"/>
          </a:xfrm>
          <a:prstGeom prst="rect">
            <a:avLst/>
          </a:prstGeom>
        </p:spPr>
      </p:pic>
      <p:pic>
        <p:nvPicPr>
          <p:cNvPr id="20" name="Picture 19">
            <a:extLst>
              <a:ext uri="{FF2B5EF4-FFF2-40B4-BE49-F238E27FC236}">
                <a16:creationId xmlns:a16="http://schemas.microsoft.com/office/drawing/2014/main" id="{4838827D-DFEE-54BE-2C33-CEAA93B58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765" y="4181450"/>
            <a:ext cx="2191992" cy="2191992"/>
          </a:xfrm>
          <a:prstGeom prst="rect">
            <a:avLst/>
          </a:prstGeom>
        </p:spPr>
      </p:pic>
      <p:pic>
        <p:nvPicPr>
          <p:cNvPr id="22" name="Picture 21">
            <a:extLst>
              <a:ext uri="{FF2B5EF4-FFF2-40B4-BE49-F238E27FC236}">
                <a16:creationId xmlns:a16="http://schemas.microsoft.com/office/drawing/2014/main" id="{4F93BFD8-2BDC-9AD3-C3DB-2A176AD44DCF}"/>
              </a:ext>
            </a:extLst>
          </p:cNvPr>
          <p:cNvPicPr>
            <a:picLocks noChangeAspect="1"/>
          </p:cNvPicPr>
          <p:nvPr/>
        </p:nvPicPr>
        <p:blipFill rotWithShape="1">
          <a:blip r:embed="rId4">
            <a:extLst>
              <a:ext uri="{28A0092B-C50C-407E-A947-70E740481C1C}">
                <a14:useLocalDpi xmlns:a14="http://schemas.microsoft.com/office/drawing/2010/main" val="0"/>
              </a:ext>
            </a:extLst>
          </a:blip>
          <a:srcRect l="-1" r="11063"/>
          <a:stretch/>
        </p:blipFill>
        <p:spPr>
          <a:xfrm>
            <a:off x="3545343" y="4171693"/>
            <a:ext cx="2978702" cy="2191993"/>
          </a:xfrm>
          <a:prstGeom prst="rect">
            <a:avLst/>
          </a:prstGeom>
        </p:spPr>
      </p:pic>
      <p:sp>
        <p:nvSpPr>
          <p:cNvPr id="24" name="Rectangle 23">
            <a:extLst>
              <a:ext uri="{FF2B5EF4-FFF2-40B4-BE49-F238E27FC236}">
                <a16:creationId xmlns:a16="http://schemas.microsoft.com/office/drawing/2014/main" id="{930E2A44-3CFA-6522-E240-C520AF44DB62}"/>
              </a:ext>
            </a:extLst>
          </p:cNvPr>
          <p:cNvSpPr/>
          <p:nvPr/>
        </p:nvSpPr>
        <p:spPr>
          <a:xfrm rot="16200000" flipV="1">
            <a:off x="-1363632" y="226438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FD541752-89FD-C7CB-BD3F-6B3E481BA209}"/>
              </a:ext>
            </a:extLst>
          </p:cNvPr>
          <p:cNvSpPr txBox="1">
            <a:spLocks/>
          </p:cNvSpPr>
          <p:nvPr/>
        </p:nvSpPr>
        <p:spPr>
          <a:xfrm rot="16200000">
            <a:off x="-279494" y="517604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26" name="Rectangle 25">
            <a:extLst>
              <a:ext uri="{FF2B5EF4-FFF2-40B4-BE49-F238E27FC236}">
                <a16:creationId xmlns:a16="http://schemas.microsoft.com/office/drawing/2014/main" id="{16D4F715-1EA1-1166-64BD-DC9DA797756A}"/>
              </a:ext>
            </a:extLst>
          </p:cNvPr>
          <p:cNvSpPr/>
          <p:nvPr/>
        </p:nvSpPr>
        <p:spPr>
          <a:xfrm rot="16200000" flipV="1">
            <a:off x="-1363632" y="8994194"/>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B7AC5A1B-A3EA-A60C-8597-8E4AAC5B352B}"/>
              </a:ext>
            </a:extLst>
          </p:cNvPr>
          <p:cNvSpPr txBox="1">
            <a:spLocks/>
          </p:cNvSpPr>
          <p:nvPr/>
        </p:nvSpPr>
        <p:spPr>
          <a:xfrm rot="16200000">
            <a:off x="-279494" y="-1106811"/>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43" name="TextBox 42">
            <a:extLst>
              <a:ext uri="{FF2B5EF4-FFF2-40B4-BE49-F238E27FC236}">
                <a16:creationId xmlns:a16="http://schemas.microsoft.com/office/drawing/2014/main" id="{990CE198-6195-13AE-8241-D28C6048E58F}"/>
              </a:ext>
            </a:extLst>
          </p:cNvPr>
          <p:cNvSpPr txBox="1"/>
          <p:nvPr/>
        </p:nvSpPr>
        <p:spPr>
          <a:xfrm flipH="1">
            <a:off x="1436945" y="11874348"/>
            <a:ext cx="3386981" cy="823046"/>
          </a:xfrm>
          <a:prstGeom prst="rect">
            <a:avLst/>
          </a:prstGeom>
          <a:noFill/>
        </p:spPr>
        <p:txBody>
          <a:bodyPr wrap="square" rtlCol="0">
            <a:spAutoFit/>
          </a:bodyPr>
          <a:lstStyle/>
          <a:p>
            <a:pPr algn="just">
              <a:lnSpc>
                <a:spcPct val="150000"/>
              </a:lnSpc>
            </a:pPr>
            <a:r>
              <a:rPr lang="en-US" sz="1100" b="0" i="0" dirty="0">
                <a:solidFill>
                  <a:srgbClr val="3A3A3A"/>
                </a:solidFill>
                <a:effectLst/>
                <a:latin typeface="Helvetica" pitchFamily="2" charset="0"/>
              </a:rPr>
              <a:t>ICUMSA 600-800 – Consumable Brown Sugar: This sugar is consumable by humans, and is generally regarded as being very tasty on porridge.</a:t>
            </a:r>
            <a:endParaRPr lang="en-US" sz="11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44" name="Text Placeholder 2">
            <a:extLst>
              <a:ext uri="{FF2B5EF4-FFF2-40B4-BE49-F238E27FC236}">
                <a16:creationId xmlns:a16="http://schemas.microsoft.com/office/drawing/2014/main" id="{B82CEBF5-DBB6-6C15-22D9-F3CFF64E5B90}"/>
              </a:ext>
            </a:extLst>
          </p:cNvPr>
          <p:cNvSpPr txBox="1">
            <a:spLocks/>
          </p:cNvSpPr>
          <p:nvPr/>
        </p:nvSpPr>
        <p:spPr>
          <a:xfrm>
            <a:off x="1436946" y="9641730"/>
            <a:ext cx="3972017" cy="5858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LIGHT BROWN SURGAR</a:t>
            </a:r>
          </a:p>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ICUMSA 600-800 - RAW</a:t>
            </a:r>
          </a:p>
        </p:txBody>
      </p:sp>
      <p:pic>
        <p:nvPicPr>
          <p:cNvPr id="45" name="Picture 44">
            <a:extLst>
              <a:ext uri="{FF2B5EF4-FFF2-40B4-BE49-F238E27FC236}">
                <a16:creationId xmlns:a16="http://schemas.microsoft.com/office/drawing/2014/main" id="{E769271E-CA6F-7464-6C87-3CE4CDEF0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090" y="7297344"/>
            <a:ext cx="6096000" cy="4572000"/>
          </a:xfrm>
          <a:prstGeom prst="rect">
            <a:avLst/>
          </a:prstGeom>
        </p:spPr>
      </p:pic>
      <p:sp>
        <p:nvSpPr>
          <p:cNvPr id="46" name="Text Placeholder 2">
            <a:extLst>
              <a:ext uri="{FF2B5EF4-FFF2-40B4-BE49-F238E27FC236}">
                <a16:creationId xmlns:a16="http://schemas.microsoft.com/office/drawing/2014/main" id="{E5600078-63AA-B09C-7561-208059C382B7}"/>
              </a:ext>
            </a:extLst>
          </p:cNvPr>
          <p:cNvSpPr txBox="1">
            <a:spLocks/>
          </p:cNvSpPr>
          <p:nvPr/>
        </p:nvSpPr>
        <p:spPr>
          <a:xfrm>
            <a:off x="5095875" y="-8275129"/>
            <a:ext cx="2854750"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SUGAR</a:t>
            </a:r>
          </a:p>
        </p:txBody>
      </p:sp>
      <p:pic>
        <p:nvPicPr>
          <p:cNvPr id="47" name="Picture Placeholder 47">
            <a:extLst>
              <a:ext uri="{FF2B5EF4-FFF2-40B4-BE49-F238E27FC236}">
                <a16:creationId xmlns:a16="http://schemas.microsoft.com/office/drawing/2014/main" id="{C028FEBF-B923-AA43-0ABF-B6D6F73484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498307" y="-7174231"/>
            <a:ext cx="2964570" cy="1976380"/>
          </a:xfrm>
          <a:prstGeom prst="rect">
            <a:avLst/>
          </a:prstGeom>
        </p:spPr>
      </p:pic>
      <p:sp>
        <p:nvSpPr>
          <p:cNvPr id="48" name="TextBox 47">
            <a:extLst>
              <a:ext uri="{FF2B5EF4-FFF2-40B4-BE49-F238E27FC236}">
                <a16:creationId xmlns:a16="http://schemas.microsoft.com/office/drawing/2014/main" id="{023E6CBB-30D7-3532-217C-6102C1283D36}"/>
              </a:ext>
            </a:extLst>
          </p:cNvPr>
          <p:cNvSpPr txBox="1"/>
          <p:nvPr/>
        </p:nvSpPr>
        <p:spPr>
          <a:xfrm flipH="1">
            <a:off x="5095875" y="-7077577"/>
            <a:ext cx="6934612" cy="4401205"/>
          </a:xfrm>
          <a:prstGeom prst="rect">
            <a:avLst/>
          </a:prstGeom>
          <a:noFill/>
        </p:spPr>
        <p:txBody>
          <a:bodyPr wrap="square" rtlCol="0">
            <a:spAutoFit/>
          </a:bodyPr>
          <a:lstStyle/>
          <a:p>
            <a:pPr algn="just"/>
            <a:r>
              <a:rPr lang="en-US" sz="1400" b="0" i="0" dirty="0">
                <a:solidFill>
                  <a:schemeClr val="tx1">
                    <a:lumMod val="75000"/>
                    <a:lumOff val="25000"/>
                  </a:schemeClr>
                </a:solidFill>
                <a:effectLst/>
                <a:latin typeface="Helvetica" pitchFamily="2" charset="0"/>
              </a:rPr>
              <a:t>Brazilian Sugar - Introduced during the colonial period, the sugarcane has become one of the main crops of the Brazilian economy. Brazil is not only the largest producer of sugar cane, but also the first in the world in the production of sugar and ethanol and conquest, increasingly, the foreign market with the use of biofuels as an energy alternative.</a:t>
            </a:r>
          </a:p>
          <a:p>
            <a:pPr algn="just"/>
            <a:endParaRPr lang="en-US" sz="1400" b="0" i="0" dirty="0">
              <a:solidFill>
                <a:schemeClr val="tx1">
                  <a:lumMod val="75000"/>
                  <a:lumOff val="25000"/>
                </a:schemeClr>
              </a:solidFill>
              <a:effectLst/>
              <a:latin typeface="Helvetica" pitchFamily="2" charset="0"/>
            </a:endParaRPr>
          </a:p>
          <a:p>
            <a:pPr algn="just"/>
            <a:r>
              <a:rPr lang="en-US" sz="1400" b="0" i="0" dirty="0">
                <a:solidFill>
                  <a:schemeClr val="tx1">
                    <a:lumMod val="75000"/>
                    <a:lumOff val="25000"/>
                  </a:schemeClr>
                </a:solidFill>
                <a:effectLst/>
                <a:latin typeface="Helvetica" pitchFamily="2" charset="0"/>
              </a:rPr>
              <a:t>The sugarcane is an example of renewable and versatile culture, which can be used as a source of clean energy and raw material products. Brazil is now the world's largest producer of sugarcane. The modernization of 430 plants in operation in the country, with the adoption of new technologies from planting to the production of sugar, ethanol and bioelectricity, strengthened the sector, recognized worldwide for its pioneering and productive efficiency.</a:t>
            </a:r>
          </a:p>
          <a:p>
            <a:pPr algn="just"/>
            <a:endParaRPr lang="en-US" sz="1400" b="0" i="0" dirty="0">
              <a:solidFill>
                <a:schemeClr val="tx1">
                  <a:lumMod val="75000"/>
                  <a:lumOff val="25000"/>
                </a:schemeClr>
              </a:solidFill>
              <a:effectLst/>
              <a:latin typeface="Helvetica" pitchFamily="2" charset="0"/>
            </a:endParaRPr>
          </a:p>
          <a:p>
            <a:pPr algn="just"/>
            <a:r>
              <a:rPr lang="en-US" sz="1400" b="0" i="0" dirty="0">
                <a:solidFill>
                  <a:schemeClr val="tx1">
                    <a:lumMod val="75000"/>
                    <a:lumOff val="25000"/>
                  </a:schemeClr>
                </a:solidFill>
                <a:effectLst/>
                <a:latin typeface="Helvetica" pitchFamily="2" charset="0"/>
              </a:rPr>
              <a:t>Responsible for more than half the sugar traded in the world, the country should achieve average rate of increase in production of 3.25% until 2018/19, and reap 47.34 million tones of iron ore, which corresponds to an increase of 14.6 million tones for the period 2007/2008. For exports, the volume planned for 2019 is 32.6 million tons. It is responsible for 490 million tons of sugarcane per year (2011/2012) and about 90% of the Brazilian production of sugar cane is harvested in South-Central region, especially in São Paulo, which is accounting for 60%.</a:t>
            </a:r>
          </a:p>
        </p:txBody>
      </p:sp>
      <p:pic>
        <p:nvPicPr>
          <p:cNvPr id="49" name="Picture 48">
            <a:extLst>
              <a:ext uri="{FF2B5EF4-FFF2-40B4-BE49-F238E27FC236}">
                <a16:creationId xmlns:a16="http://schemas.microsoft.com/office/drawing/2014/main" id="{198955AE-52DD-1C89-3ED4-A4C86BB0F5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3925" y="-5506605"/>
            <a:ext cx="2977699" cy="1985132"/>
          </a:xfrm>
          <a:prstGeom prst="rect">
            <a:avLst/>
          </a:prstGeom>
        </p:spPr>
      </p:pic>
      <p:pic>
        <p:nvPicPr>
          <p:cNvPr id="50" name="Picture 49">
            <a:extLst>
              <a:ext uri="{FF2B5EF4-FFF2-40B4-BE49-F238E27FC236}">
                <a16:creationId xmlns:a16="http://schemas.microsoft.com/office/drawing/2014/main" id="{F7C424A5-41DE-FD64-367A-795BEC526E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2052" y="-1874685"/>
            <a:ext cx="2977700" cy="1416153"/>
          </a:xfrm>
          <a:prstGeom prst="rect">
            <a:avLst/>
          </a:prstGeom>
        </p:spPr>
      </p:pic>
    </p:spTree>
    <p:extLst>
      <p:ext uri="{BB962C8B-B14F-4D97-AF65-F5344CB8AC3E}">
        <p14:creationId xmlns:p14="http://schemas.microsoft.com/office/powerpoint/2010/main" val="7229708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38">
        <p159:morph option="byObject"/>
      </p:transition>
    </mc:Choice>
    <mc:Fallback>
      <p:transition spd="slow" advTm="1138">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1436945" y="4597105"/>
            <a:ext cx="3386981" cy="823046"/>
          </a:xfrm>
          <a:prstGeom prst="rect">
            <a:avLst/>
          </a:prstGeom>
          <a:noFill/>
        </p:spPr>
        <p:txBody>
          <a:bodyPr wrap="square" rtlCol="0">
            <a:spAutoFit/>
          </a:bodyPr>
          <a:lstStyle/>
          <a:p>
            <a:pPr algn="just">
              <a:lnSpc>
                <a:spcPct val="150000"/>
              </a:lnSpc>
            </a:pPr>
            <a:r>
              <a:rPr lang="en-US" sz="1100" b="0" i="0" dirty="0">
                <a:solidFill>
                  <a:srgbClr val="3A3A3A"/>
                </a:solidFill>
                <a:effectLst/>
                <a:latin typeface="Helvetica" pitchFamily="2" charset="0"/>
              </a:rPr>
              <a:t>ICUMSA 600-800 – Consumable Brown Sugar: This sugar is consumable by humans, and is generally regarded as being very tasty on porridge.</a:t>
            </a:r>
            <a:endParaRPr lang="en-US" sz="11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8" name="Text Placeholder 2"/>
          <p:cNvSpPr txBox="1">
            <a:spLocks/>
          </p:cNvSpPr>
          <p:nvPr/>
        </p:nvSpPr>
        <p:spPr>
          <a:xfrm>
            <a:off x="1436946" y="2938142"/>
            <a:ext cx="3972017" cy="5858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LIGHT BROWN SURGAR</a:t>
            </a:r>
          </a:p>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ICUMSA 600-800 - RAW</a:t>
            </a:r>
          </a:p>
        </p:txBody>
      </p:sp>
      <p:pic>
        <p:nvPicPr>
          <p:cNvPr id="12" name="Picture 11">
            <a:extLst>
              <a:ext uri="{FF2B5EF4-FFF2-40B4-BE49-F238E27FC236}">
                <a16:creationId xmlns:a16="http://schemas.microsoft.com/office/drawing/2014/main" id="{31616802-3766-2171-81C9-DC5B56466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090" y="1354973"/>
            <a:ext cx="6096000" cy="4572000"/>
          </a:xfrm>
          <a:prstGeom prst="rect">
            <a:avLst/>
          </a:prstGeom>
        </p:spPr>
      </p:pic>
      <p:sp>
        <p:nvSpPr>
          <p:cNvPr id="14" name="Rectangle 13">
            <a:extLst>
              <a:ext uri="{FF2B5EF4-FFF2-40B4-BE49-F238E27FC236}">
                <a16:creationId xmlns:a16="http://schemas.microsoft.com/office/drawing/2014/main" id="{104D9048-7AC3-6F02-FC59-271FDA99CD81}"/>
              </a:ext>
            </a:extLst>
          </p:cNvPr>
          <p:cNvSpPr/>
          <p:nvPr/>
        </p:nvSpPr>
        <p:spPr>
          <a:xfrm rot="16200000" flipV="1">
            <a:off x="-1363632" y="4130927"/>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53FBE332-7CE4-2AC6-A10E-5BB06E6C36E8}"/>
              </a:ext>
            </a:extLst>
          </p:cNvPr>
          <p:cNvSpPr txBox="1">
            <a:spLocks/>
          </p:cNvSpPr>
          <p:nvPr/>
        </p:nvSpPr>
        <p:spPr>
          <a:xfrm rot="16200000">
            <a:off x="-279494" y="98868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16" name="Text Placeholder 2">
            <a:extLst>
              <a:ext uri="{FF2B5EF4-FFF2-40B4-BE49-F238E27FC236}">
                <a16:creationId xmlns:a16="http://schemas.microsoft.com/office/drawing/2014/main" id="{19B301F0-35A9-623E-1352-4FC3017CCF11}"/>
              </a:ext>
            </a:extLst>
          </p:cNvPr>
          <p:cNvSpPr txBox="1">
            <a:spLocks/>
          </p:cNvSpPr>
          <p:nvPr/>
        </p:nvSpPr>
        <p:spPr>
          <a:xfrm rot="16200000">
            <a:off x="-279494" y="759539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7" name="TextBox 16">
            <a:extLst>
              <a:ext uri="{FF2B5EF4-FFF2-40B4-BE49-F238E27FC236}">
                <a16:creationId xmlns:a16="http://schemas.microsoft.com/office/drawing/2014/main" id="{F7F0FF39-5A93-1A02-1026-D4476267A0CA}"/>
              </a:ext>
            </a:extLst>
          </p:cNvPr>
          <p:cNvSpPr txBox="1"/>
          <p:nvPr/>
        </p:nvSpPr>
        <p:spPr>
          <a:xfrm flipH="1">
            <a:off x="7680554" y="-1769135"/>
            <a:ext cx="2978701" cy="1615827"/>
          </a:xfrm>
          <a:prstGeom prst="rect">
            <a:avLst/>
          </a:prstGeom>
          <a:noFill/>
        </p:spPr>
        <p:txBody>
          <a:bodyPr wrap="square" rtlCol="0">
            <a:spAutoFit/>
          </a:bodyPr>
          <a:lstStyle/>
          <a:p>
            <a:pPr algn="just" fontAlgn="base"/>
            <a:r>
              <a:rPr lang="en-US" sz="1100" b="0" i="0" dirty="0">
                <a:solidFill>
                  <a:srgbClr val="333333"/>
                </a:solidFill>
                <a:effectLst/>
                <a:latin typeface="Helvetica" pitchFamily="2" charset="0"/>
              </a:rPr>
              <a:t>In the past decade (2000-2009), Brazil’s proportion of worldwide exports in raw sugar has progressed from 7% to 62%.</a:t>
            </a:r>
          </a:p>
          <a:p>
            <a:pPr algn="just" fontAlgn="base"/>
            <a:r>
              <a:rPr lang="en-US" sz="1100" b="0" i="0" dirty="0">
                <a:solidFill>
                  <a:srgbClr val="333333"/>
                </a:solidFill>
                <a:effectLst/>
                <a:latin typeface="Helvetica" pitchFamily="2" charset="0"/>
              </a:rPr>
              <a:t> </a:t>
            </a:r>
          </a:p>
          <a:p>
            <a:pPr algn="just" fontAlgn="base"/>
            <a:r>
              <a:rPr lang="en-US" sz="1100" b="0" i="0" dirty="0" err="1">
                <a:solidFill>
                  <a:srgbClr val="333333"/>
                </a:solidFill>
                <a:effectLst/>
                <a:latin typeface="Helvetica" pitchFamily="2" charset="0"/>
              </a:rPr>
              <a:t>Général</a:t>
            </a:r>
            <a:r>
              <a:rPr lang="en-US" sz="1100" b="0" i="0" dirty="0">
                <a:solidFill>
                  <a:srgbClr val="333333"/>
                </a:solidFill>
                <a:effectLst/>
                <a:latin typeface="Helvetica" pitchFamily="2" charset="0"/>
              </a:rPr>
              <a:t> </a:t>
            </a:r>
            <a:r>
              <a:rPr lang="en-US" sz="1100" b="0" i="0" dirty="0" err="1">
                <a:solidFill>
                  <a:srgbClr val="333333"/>
                </a:solidFill>
                <a:effectLst/>
                <a:latin typeface="Helvetica" pitchFamily="2" charset="0"/>
              </a:rPr>
              <a:t>Afitex</a:t>
            </a:r>
            <a:r>
              <a:rPr lang="en-US" sz="1100" b="0" i="0" dirty="0">
                <a:solidFill>
                  <a:srgbClr val="333333"/>
                </a:solidFill>
                <a:effectLst/>
                <a:latin typeface="Helvetica" pitchFamily="2" charset="0"/>
              </a:rPr>
              <a:t> has developed their sugar sales activity around solid relations with Brazilian producers to guarantee a supply of sugar that is completely safe, traceable and reliable</a:t>
            </a:r>
          </a:p>
        </p:txBody>
      </p:sp>
      <p:sp>
        <p:nvSpPr>
          <p:cNvPr id="18" name="Text Placeholder 2">
            <a:extLst>
              <a:ext uri="{FF2B5EF4-FFF2-40B4-BE49-F238E27FC236}">
                <a16:creationId xmlns:a16="http://schemas.microsoft.com/office/drawing/2014/main" id="{FD59C381-4661-92E3-5251-CDF44B81109C}"/>
              </a:ext>
            </a:extLst>
          </p:cNvPr>
          <p:cNvSpPr txBox="1">
            <a:spLocks/>
          </p:cNvSpPr>
          <p:nvPr/>
        </p:nvSpPr>
        <p:spPr>
          <a:xfrm>
            <a:off x="7680555" y="-5166974"/>
            <a:ext cx="2728716"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ICUMSA </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900-120-RAW</a:t>
            </a:r>
          </a:p>
        </p:txBody>
      </p:sp>
      <p:sp>
        <p:nvSpPr>
          <p:cNvPr id="19" name="Text Placeholder 2">
            <a:extLst>
              <a:ext uri="{FF2B5EF4-FFF2-40B4-BE49-F238E27FC236}">
                <a16:creationId xmlns:a16="http://schemas.microsoft.com/office/drawing/2014/main" id="{C1972043-A460-13B7-E282-329ACE0170F4}"/>
              </a:ext>
            </a:extLst>
          </p:cNvPr>
          <p:cNvSpPr txBox="1">
            <a:spLocks/>
          </p:cNvSpPr>
          <p:nvPr/>
        </p:nvSpPr>
        <p:spPr>
          <a:xfrm>
            <a:off x="1311765" y="-9978334"/>
            <a:ext cx="5212280"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GOLDEN BROWN SURGAR</a:t>
            </a:r>
          </a:p>
        </p:txBody>
      </p:sp>
      <p:pic>
        <p:nvPicPr>
          <p:cNvPr id="20" name="Picture 19">
            <a:extLst>
              <a:ext uri="{FF2B5EF4-FFF2-40B4-BE49-F238E27FC236}">
                <a16:creationId xmlns:a16="http://schemas.microsoft.com/office/drawing/2014/main" id="{F7EE28B3-3167-59C8-EDBC-F97AC0B2E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765" y="-6689417"/>
            <a:ext cx="5212280" cy="2103846"/>
          </a:xfrm>
          <a:prstGeom prst="rect">
            <a:avLst/>
          </a:prstGeom>
        </p:spPr>
      </p:pic>
      <p:pic>
        <p:nvPicPr>
          <p:cNvPr id="21" name="Picture 20">
            <a:extLst>
              <a:ext uri="{FF2B5EF4-FFF2-40B4-BE49-F238E27FC236}">
                <a16:creationId xmlns:a16="http://schemas.microsoft.com/office/drawing/2014/main" id="{750E65A6-C766-0465-7577-9D2FBFA1EE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765" y="-2691299"/>
            <a:ext cx="2191992" cy="2191992"/>
          </a:xfrm>
          <a:prstGeom prst="rect">
            <a:avLst/>
          </a:prstGeom>
        </p:spPr>
      </p:pic>
      <p:pic>
        <p:nvPicPr>
          <p:cNvPr id="22" name="Picture 21">
            <a:extLst>
              <a:ext uri="{FF2B5EF4-FFF2-40B4-BE49-F238E27FC236}">
                <a16:creationId xmlns:a16="http://schemas.microsoft.com/office/drawing/2014/main" id="{593F0551-A38C-2DC1-21D7-FF9B9292C392}"/>
              </a:ext>
            </a:extLst>
          </p:cNvPr>
          <p:cNvPicPr>
            <a:picLocks noChangeAspect="1"/>
          </p:cNvPicPr>
          <p:nvPr/>
        </p:nvPicPr>
        <p:blipFill rotWithShape="1">
          <a:blip r:embed="rId5">
            <a:extLst>
              <a:ext uri="{28A0092B-C50C-407E-A947-70E740481C1C}">
                <a14:useLocalDpi xmlns:a14="http://schemas.microsoft.com/office/drawing/2010/main" val="0"/>
              </a:ext>
            </a:extLst>
          </a:blip>
          <a:srcRect l="-1" r="11063"/>
          <a:stretch/>
        </p:blipFill>
        <p:spPr>
          <a:xfrm>
            <a:off x="3545343" y="-3853582"/>
            <a:ext cx="2978702" cy="2191993"/>
          </a:xfrm>
          <a:prstGeom prst="rect">
            <a:avLst/>
          </a:prstGeom>
        </p:spPr>
      </p:pic>
      <p:sp>
        <p:nvSpPr>
          <p:cNvPr id="23" name="TextBox 22">
            <a:extLst>
              <a:ext uri="{FF2B5EF4-FFF2-40B4-BE49-F238E27FC236}">
                <a16:creationId xmlns:a16="http://schemas.microsoft.com/office/drawing/2014/main" id="{8C2F81C3-3372-3792-75A3-5FCCCB540F8A}"/>
              </a:ext>
            </a:extLst>
          </p:cNvPr>
          <p:cNvSpPr txBox="1"/>
          <p:nvPr/>
        </p:nvSpPr>
        <p:spPr>
          <a:xfrm flipH="1">
            <a:off x="7197952" y="10646891"/>
            <a:ext cx="4143147" cy="1893788"/>
          </a:xfrm>
          <a:prstGeom prst="rect">
            <a:avLst/>
          </a:prstGeom>
          <a:noFill/>
        </p:spPr>
        <p:txBody>
          <a:bodyPr wrap="square" rtlCol="0">
            <a:spAutoFit/>
          </a:bodyPr>
          <a:lstStyle/>
          <a:p>
            <a:pPr algn="just">
              <a:lnSpc>
                <a:spcPct val="150000"/>
              </a:lnSpc>
            </a:pPr>
            <a:r>
              <a:rPr lang="en-US" sz="1600" b="0" i="0" dirty="0">
                <a:solidFill>
                  <a:schemeClr val="tx1">
                    <a:lumMod val="75000"/>
                    <a:lumOff val="25000"/>
                  </a:schemeClr>
                </a:solidFill>
                <a:effectLst/>
                <a:latin typeface="Helvetica" pitchFamily="2" charset="0"/>
              </a:rPr>
              <a:t>It is most commonly used in our daily lives, White sugar is produced for day to day consumption. Prevails mostly in countries which have sugarcane plantation. This is otherwise called as table Sugar.</a:t>
            </a:r>
            <a:endParaRPr lang="en-US" sz="16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24" name="Text Placeholder 2">
            <a:extLst>
              <a:ext uri="{FF2B5EF4-FFF2-40B4-BE49-F238E27FC236}">
                <a16:creationId xmlns:a16="http://schemas.microsoft.com/office/drawing/2014/main" id="{607C5D9F-5E0C-B719-F460-273D9A4F4B03}"/>
              </a:ext>
            </a:extLst>
          </p:cNvPr>
          <p:cNvSpPr txBox="1">
            <a:spLocks/>
          </p:cNvSpPr>
          <p:nvPr/>
        </p:nvSpPr>
        <p:spPr>
          <a:xfrm>
            <a:off x="7197955" y="7139612"/>
            <a:ext cx="2728716" cy="34579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USAGES</a:t>
            </a:r>
          </a:p>
        </p:txBody>
      </p:sp>
      <p:sp>
        <p:nvSpPr>
          <p:cNvPr id="25" name="Text Placeholder 2">
            <a:extLst>
              <a:ext uri="{FF2B5EF4-FFF2-40B4-BE49-F238E27FC236}">
                <a16:creationId xmlns:a16="http://schemas.microsoft.com/office/drawing/2014/main" id="{180237FE-FAD3-8D70-AFF6-3FAD969D634A}"/>
              </a:ext>
            </a:extLst>
          </p:cNvPr>
          <p:cNvSpPr txBox="1">
            <a:spLocks/>
          </p:cNvSpPr>
          <p:nvPr/>
        </p:nvSpPr>
        <p:spPr>
          <a:xfrm>
            <a:off x="1284721" y="8676035"/>
            <a:ext cx="5004111"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EXTRA FINE</a:t>
            </a:r>
          </a:p>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CRYSTAL ICUMSA 150 / S30</a:t>
            </a:r>
          </a:p>
        </p:txBody>
      </p:sp>
      <p:pic>
        <p:nvPicPr>
          <p:cNvPr id="26" name="Picture 25">
            <a:extLst>
              <a:ext uri="{FF2B5EF4-FFF2-40B4-BE49-F238E27FC236}">
                <a16:creationId xmlns:a16="http://schemas.microsoft.com/office/drawing/2014/main" id="{C5018D18-D34F-C9CF-C5B4-A6D2F3999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4722" y="9522628"/>
            <a:ext cx="4937874" cy="2775085"/>
          </a:xfrm>
          <a:prstGeom prst="rect">
            <a:avLst/>
          </a:prstGeom>
        </p:spPr>
      </p:pic>
    </p:spTree>
    <p:extLst>
      <p:ext uri="{BB962C8B-B14F-4D97-AF65-F5344CB8AC3E}">
        <p14:creationId xmlns:p14="http://schemas.microsoft.com/office/powerpoint/2010/main" val="41482732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79">
        <p159:morph option="byObject"/>
      </p:transition>
    </mc:Choice>
    <mc:Fallback>
      <p:transition spd="slow" advTm="879">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7197952" y="3045390"/>
            <a:ext cx="4143147" cy="1893788"/>
          </a:xfrm>
          <a:prstGeom prst="rect">
            <a:avLst/>
          </a:prstGeom>
          <a:noFill/>
        </p:spPr>
        <p:txBody>
          <a:bodyPr wrap="square" rtlCol="0">
            <a:spAutoFit/>
          </a:bodyPr>
          <a:lstStyle/>
          <a:p>
            <a:pPr algn="just">
              <a:lnSpc>
                <a:spcPct val="150000"/>
              </a:lnSpc>
            </a:pPr>
            <a:r>
              <a:rPr lang="en-US" sz="1600" b="0" i="0" dirty="0">
                <a:solidFill>
                  <a:schemeClr val="tx1">
                    <a:lumMod val="75000"/>
                    <a:lumOff val="25000"/>
                  </a:schemeClr>
                </a:solidFill>
                <a:effectLst/>
                <a:latin typeface="Helvetica" pitchFamily="2" charset="0"/>
              </a:rPr>
              <a:t>It is most commonly used in our daily lives, White sugar is produced for day to day consumption. Prevails mostly in countries which have sugarcane plantation. This is otherwise called as table Sugar.</a:t>
            </a:r>
            <a:endParaRPr lang="en-US" sz="16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6" name="Text Placeholder 2"/>
          <p:cNvSpPr txBox="1">
            <a:spLocks/>
          </p:cNvSpPr>
          <p:nvPr/>
        </p:nvSpPr>
        <p:spPr>
          <a:xfrm>
            <a:off x="7197955" y="2699595"/>
            <a:ext cx="2728716" cy="34579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USAGES</a:t>
            </a:r>
          </a:p>
        </p:txBody>
      </p:sp>
      <p:sp>
        <p:nvSpPr>
          <p:cNvPr id="8" name="Text Placeholder 2"/>
          <p:cNvSpPr txBox="1">
            <a:spLocks/>
          </p:cNvSpPr>
          <p:nvPr/>
        </p:nvSpPr>
        <p:spPr>
          <a:xfrm>
            <a:off x="1284721" y="1289554"/>
            <a:ext cx="5004111"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EXTRA FINE</a:t>
            </a:r>
          </a:p>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CRYSTAL ICUMSA 150 / S30</a:t>
            </a:r>
          </a:p>
        </p:txBody>
      </p:sp>
      <p:pic>
        <p:nvPicPr>
          <p:cNvPr id="16" name="Picture 15">
            <a:extLst>
              <a:ext uri="{FF2B5EF4-FFF2-40B4-BE49-F238E27FC236}">
                <a16:creationId xmlns:a16="http://schemas.microsoft.com/office/drawing/2014/main" id="{165C85D1-D33C-CEE4-FDC7-884B4DA6E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722" y="2699595"/>
            <a:ext cx="4937874" cy="2775085"/>
          </a:xfrm>
          <a:prstGeom prst="rect">
            <a:avLst/>
          </a:prstGeom>
        </p:spPr>
      </p:pic>
      <p:sp>
        <p:nvSpPr>
          <p:cNvPr id="17" name="Rectangle 16">
            <a:extLst>
              <a:ext uri="{FF2B5EF4-FFF2-40B4-BE49-F238E27FC236}">
                <a16:creationId xmlns:a16="http://schemas.microsoft.com/office/drawing/2014/main" id="{6289C8B4-4D16-0370-D4DB-E1FE0B05ABB7}"/>
              </a:ext>
            </a:extLst>
          </p:cNvPr>
          <p:cNvSpPr/>
          <p:nvPr/>
        </p:nvSpPr>
        <p:spPr>
          <a:xfrm rot="16200000" flipV="1">
            <a:off x="-1363632" y="226438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A37C6384-7573-C525-D176-151825AE634E}"/>
              </a:ext>
            </a:extLst>
          </p:cNvPr>
          <p:cNvSpPr txBox="1">
            <a:spLocks/>
          </p:cNvSpPr>
          <p:nvPr/>
        </p:nvSpPr>
        <p:spPr>
          <a:xfrm rot="16200000">
            <a:off x="-279494" y="517604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06D843F1-1C5B-B7D1-DD23-6FB8CF741B76}"/>
              </a:ext>
            </a:extLst>
          </p:cNvPr>
          <p:cNvSpPr/>
          <p:nvPr/>
        </p:nvSpPr>
        <p:spPr>
          <a:xfrm rot="16200000" flipV="1">
            <a:off x="-1363632" y="8994194"/>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2BB37D9E-C0C5-0AB8-C9F5-45DE90416EEF}"/>
              </a:ext>
            </a:extLst>
          </p:cNvPr>
          <p:cNvSpPr txBox="1">
            <a:spLocks/>
          </p:cNvSpPr>
          <p:nvPr/>
        </p:nvSpPr>
        <p:spPr>
          <a:xfrm rot="16200000">
            <a:off x="-279494" y="-1106811"/>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21" name="TextBox 20">
            <a:extLst>
              <a:ext uri="{FF2B5EF4-FFF2-40B4-BE49-F238E27FC236}">
                <a16:creationId xmlns:a16="http://schemas.microsoft.com/office/drawing/2014/main" id="{73DAC68D-0982-FFBB-546E-79A811ABC7AC}"/>
              </a:ext>
            </a:extLst>
          </p:cNvPr>
          <p:cNvSpPr txBox="1"/>
          <p:nvPr/>
        </p:nvSpPr>
        <p:spPr>
          <a:xfrm flipH="1">
            <a:off x="1436945" y="-1914257"/>
            <a:ext cx="3386981" cy="823046"/>
          </a:xfrm>
          <a:prstGeom prst="rect">
            <a:avLst/>
          </a:prstGeom>
          <a:noFill/>
        </p:spPr>
        <p:txBody>
          <a:bodyPr wrap="square" rtlCol="0">
            <a:spAutoFit/>
          </a:bodyPr>
          <a:lstStyle/>
          <a:p>
            <a:pPr algn="just">
              <a:lnSpc>
                <a:spcPct val="150000"/>
              </a:lnSpc>
            </a:pPr>
            <a:r>
              <a:rPr lang="en-US" sz="1100" b="0" i="0" dirty="0">
                <a:solidFill>
                  <a:srgbClr val="3A3A3A"/>
                </a:solidFill>
                <a:effectLst/>
                <a:latin typeface="Helvetica" pitchFamily="2" charset="0"/>
              </a:rPr>
              <a:t>ICUMSA 600-800 – Consumable Brown Sugar: This sugar is consumable by humans, and is generally regarded as being very tasty on porridge.</a:t>
            </a:r>
            <a:endParaRPr lang="en-US" sz="11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22" name="Text Placeholder 2">
            <a:extLst>
              <a:ext uri="{FF2B5EF4-FFF2-40B4-BE49-F238E27FC236}">
                <a16:creationId xmlns:a16="http://schemas.microsoft.com/office/drawing/2014/main" id="{C94DB62B-8A57-46FC-D326-4063AFC476D4}"/>
              </a:ext>
            </a:extLst>
          </p:cNvPr>
          <p:cNvSpPr txBox="1">
            <a:spLocks/>
          </p:cNvSpPr>
          <p:nvPr/>
        </p:nvSpPr>
        <p:spPr>
          <a:xfrm>
            <a:off x="1436946" y="-2738758"/>
            <a:ext cx="3972017" cy="5858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LIGHT BROWN SURGAR</a:t>
            </a:r>
          </a:p>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ICUMSA 600-800 - RAW</a:t>
            </a:r>
          </a:p>
        </p:txBody>
      </p:sp>
      <p:sp>
        <p:nvSpPr>
          <p:cNvPr id="24" name="TextBox 23">
            <a:extLst>
              <a:ext uri="{FF2B5EF4-FFF2-40B4-BE49-F238E27FC236}">
                <a16:creationId xmlns:a16="http://schemas.microsoft.com/office/drawing/2014/main" id="{5FA42400-872B-9FAC-371D-1CAD4C37534A}"/>
              </a:ext>
            </a:extLst>
          </p:cNvPr>
          <p:cNvSpPr txBox="1"/>
          <p:nvPr/>
        </p:nvSpPr>
        <p:spPr>
          <a:xfrm flipH="1">
            <a:off x="1436944" y="-3471975"/>
            <a:ext cx="4982906" cy="2638094"/>
          </a:xfrm>
          <a:prstGeom prst="rect">
            <a:avLst/>
          </a:prstGeom>
          <a:noFill/>
        </p:spPr>
        <p:txBody>
          <a:bodyPr wrap="square" rtlCol="0">
            <a:spAutoFit/>
          </a:bodyPr>
          <a:lstStyle/>
          <a:p>
            <a:pPr algn="just">
              <a:lnSpc>
                <a:spcPct val="150000"/>
              </a:lnSpc>
            </a:pPr>
            <a:r>
              <a:rPr lang="en-US" sz="1400" b="0" i="0" dirty="0">
                <a:solidFill>
                  <a:srgbClr val="666666"/>
                </a:solidFill>
                <a:effectLst/>
                <a:latin typeface="Helvetica" pitchFamily="2" charset="0"/>
              </a:rPr>
              <a:t>It is a leading supplier of Brazilian sugar. we offer the best quality Brazilian sugar and offer eco friendly packing to our esteemed clientele. We offer unadulterated content to the clients and do not compromise on the quality of the sugar. The Brazilian sugar is manufactured in sophisticated units and hence, is in huge demand in Brazil. variety : fine crystal sugar big granulated sugar extra fine crystal sugar powder fine crystal sugar raw sugar .</a:t>
            </a:r>
            <a:endParaRPr lang="en-US" sz="14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25" name="Text Placeholder 2">
            <a:extLst>
              <a:ext uri="{FF2B5EF4-FFF2-40B4-BE49-F238E27FC236}">
                <a16:creationId xmlns:a16="http://schemas.microsoft.com/office/drawing/2014/main" id="{E582E3B6-6631-9D36-E488-64144DD21B21}"/>
              </a:ext>
            </a:extLst>
          </p:cNvPr>
          <p:cNvSpPr txBox="1">
            <a:spLocks/>
          </p:cNvSpPr>
          <p:nvPr/>
        </p:nvSpPr>
        <p:spPr>
          <a:xfrm>
            <a:off x="1436946" y="-6598710"/>
            <a:ext cx="5154767" cy="5858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EXTRA FINE CRYSTAL</a:t>
            </a:r>
          </a:p>
          <a:p>
            <a:pPr marL="0" indent="0">
              <a:buNone/>
            </a:pPr>
            <a:r>
              <a:rPr lang="en-US"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SUGAR ICUMSA 45</a:t>
            </a:r>
          </a:p>
        </p:txBody>
      </p:sp>
      <p:pic>
        <p:nvPicPr>
          <p:cNvPr id="26" name="Picture 25">
            <a:extLst>
              <a:ext uri="{FF2B5EF4-FFF2-40B4-BE49-F238E27FC236}">
                <a16:creationId xmlns:a16="http://schemas.microsoft.com/office/drawing/2014/main" id="{F7951A19-FA24-9926-90CD-1D340D894BBF}"/>
              </a:ext>
            </a:extLst>
          </p:cNvPr>
          <p:cNvPicPr>
            <a:picLocks noChangeAspect="1"/>
          </p:cNvPicPr>
          <p:nvPr/>
        </p:nvPicPr>
        <p:blipFill rotWithShape="1">
          <a:blip r:embed="rId3">
            <a:extLst>
              <a:ext uri="{28A0092B-C50C-407E-A947-70E740481C1C}">
                <a14:useLocalDpi xmlns:a14="http://schemas.microsoft.com/office/drawing/2010/main" val="0"/>
              </a:ext>
            </a:extLst>
          </a:blip>
          <a:srcRect l="11476" t="13517" r="16980" b="2574"/>
          <a:stretch/>
        </p:blipFill>
        <p:spPr>
          <a:xfrm>
            <a:off x="8049008" y="-6012880"/>
            <a:ext cx="3343110" cy="2957367"/>
          </a:xfrm>
          <a:prstGeom prst="rect">
            <a:avLst/>
          </a:prstGeom>
        </p:spPr>
      </p:pic>
      <p:pic>
        <p:nvPicPr>
          <p:cNvPr id="27" name="Picture 26">
            <a:extLst>
              <a:ext uri="{FF2B5EF4-FFF2-40B4-BE49-F238E27FC236}">
                <a16:creationId xmlns:a16="http://schemas.microsoft.com/office/drawing/2014/main" id="{42AFFE70-60CF-7DBB-9798-CACC04C6B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008" y="-8446221"/>
            <a:ext cx="3343110" cy="3343110"/>
          </a:xfrm>
          <a:prstGeom prst="rect">
            <a:avLst/>
          </a:prstGeom>
        </p:spPr>
      </p:pic>
      <p:pic>
        <p:nvPicPr>
          <p:cNvPr id="28" name="Picture 27">
            <a:extLst>
              <a:ext uri="{FF2B5EF4-FFF2-40B4-BE49-F238E27FC236}">
                <a16:creationId xmlns:a16="http://schemas.microsoft.com/office/drawing/2014/main" id="{13C29375-E5D1-7855-332B-9EABE6EE36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090" y="-7230979"/>
            <a:ext cx="6096000" cy="4572000"/>
          </a:xfrm>
          <a:prstGeom prst="rect">
            <a:avLst/>
          </a:prstGeom>
        </p:spPr>
      </p:pic>
    </p:spTree>
    <p:extLst>
      <p:ext uri="{BB962C8B-B14F-4D97-AF65-F5344CB8AC3E}">
        <p14:creationId xmlns:p14="http://schemas.microsoft.com/office/powerpoint/2010/main" val="37626165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060">
        <p159:morph option="byObject"/>
      </p:transition>
    </mc:Choice>
    <mc:Fallback>
      <p:transition spd="slow" advTm="106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1436944" y="3323116"/>
            <a:ext cx="4982906" cy="2638094"/>
          </a:xfrm>
          <a:prstGeom prst="rect">
            <a:avLst/>
          </a:prstGeom>
          <a:noFill/>
        </p:spPr>
        <p:txBody>
          <a:bodyPr wrap="square" rtlCol="0">
            <a:spAutoFit/>
          </a:bodyPr>
          <a:lstStyle/>
          <a:p>
            <a:pPr algn="just">
              <a:lnSpc>
                <a:spcPct val="150000"/>
              </a:lnSpc>
            </a:pPr>
            <a:r>
              <a:rPr lang="en-US" sz="1400" b="0" i="0" dirty="0">
                <a:solidFill>
                  <a:srgbClr val="666666"/>
                </a:solidFill>
                <a:effectLst/>
                <a:latin typeface="Helvetica" pitchFamily="2" charset="0"/>
              </a:rPr>
              <a:t>It is a leading supplier of Brazilian sugar. we offer the best quality Brazilian sugar and offer eco friendly packing to our esteemed clientele. We offer unadulterated content to the clients and do not compromise on the quality of the sugar. The Brazilian sugar is manufactured in sophisticated units and hence, is in huge demand in Brazil. variety : fine crystal sugar big granulated sugar extra fine crystal sugar powder fine crystal sugar raw sugar .</a:t>
            </a:r>
            <a:endParaRPr lang="en-US" sz="14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8" name="Text Placeholder 2"/>
          <p:cNvSpPr txBox="1">
            <a:spLocks/>
          </p:cNvSpPr>
          <p:nvPr/>
        </p:nvSpPr>
        <p:spPr>
          <a:xfrm>
            <a:off x="1436946" y="1967980"/>
            <a:ext cx="5154767" cy="5858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EXTRA FINE CRYSTAL</a:t>
            </a:r>
          </a:p>
          <a:p>
            <a:pPr marL="0" indent="0">
              <a:buNone/>
            </a:pPr>
            <a:r>
              <a:rPr lang="en-US"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SUGAR ICUMSA 45</a:t>
            </a:r>
          </a:p>
        </p:txBody>
      </p:sp>
      <p:pic>
        <p:nvPicPr>
          <p:cNvPr id="3" name="Picture 2">
            <a:extLst>
              <a:ext uri="{FF2B5EF4-FFF2-40B4-BE49-F238E27FC236}">
                <a16:creationId xmlns:a16="http://schemas.microsoft.com/office/drawing/2014/main" id="{52665981-BAC0-BAC3-EAC7-00E43EFEEA8C}"/>
              </a:ext>
            </a:extLst>
          </p:cNvPr>
          <p:cNvPicPr>
            <a:picLocks noChangeAspect="1"/>
          </p:cNvPicPr>
          <p:nvPr/>
        </p:nvPicPr>
        <p:blipFill rotWithShape="1">
          <a:blip r:embed="rId2">
            <a:extLst>
              <a:ext uri="{28A0092B-C50C-407E-A947-70E740481C1C}">
                <a14:useLocalDpi xmlns:a14="http://schemas.microsoft.com/office/drawing/2010/main" val="0"/>
              </a:ext>
            </a:extLst>
          </a:blip>
          <a:srcRect l="11476" t="13517" r="16980" b="2574"/>
          <a:stretch/>
        </p:blipFill>
        <p:spPr>
          <a:xfrm>
            <a:off x="8049008" y="3655099"/>
            <a:ext cx="3343110" cy="2957367"/>
          </a:xfrm>
          <a:prstGeom prst="rect">
            <a:avLst/>
          </a:prstGeom>
        </p:spPr>
      </p:pic>
      <p:pic>
        <p:nvPicPr>
          <p:cNvPr id="5" name="Picture 4">
            <a:extLst>
              <a:ext uri="{FF2B5EF4-FFF2-40B4-BE49-F238E27FC236}">
                <a16:creationId xmlns:a16="http://schemas.microsoft.com/office/drawing/2014/main" id="{A950D2E1-2A15-8212-421A-FD1D06277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008" y="189192"/>
            <a:ext cx="3343110" cy="3343110"/>
          </a:xfrm>
          <a:prstGeom prst="rect">
            <a:avLst/>
          </a:prstGeom>
        </p:spPr>
      </p:pic>
      <p:sp>
        <p:nvSpPr>
          <p:cNvPr id="7" name="Rectangle 6">
            <a:extLst>
              <a:ext uri="{FF2B5EF4-FFF2-40B4-BE49-F238E27FC236}">
                <a16:creationId xmlns:a16="http://schemas.microsoft.com/office/drawing/2014/main" id="{20D8E2C7-A9E0-0FF6-57FF-0A7A4CA80E7B}"/>
              </a:ext>
            </a:extLst>
          </p:cNvPr>
          <p:cNvSpPr/>
          <p:nvPr/>
        </p:nvSpPr>
        <p:spPr>
          <a:xfrm rot="16200000" flipV="1">
            <a:off x="-1363632" y="4130927"/>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492C74E2-DEA2-8440-CB4D-F3F17CA833E3}"/>
              </a:ext>
            </a:extLst>
          </p:cNvPr>
          <p:cNvSpPr txBox="1">
            <a:spLocks/>
          </p:cNvSpPr>
          <p:nvPr/>
        </p:nvSpPr>
        <p:spPr>
          <a:xfrm rot="16200000">
            <a:off x="-279494" y="98868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13" name="Text Placeholder 2">
            <a:extLst>
              <a:ext uri="{FF2B5EF4-FFF2-40B4-BE49-F238E27FC236}">
                <a16:creationId xmlns:a16="http://schemas.microsoft.com/office/drawing/2014/main" id="{E0A6E0D4-3CD3-BC2A-58D3-06033FCEF116}"/>
              </a:ext>
            </a:extLst>
          </p:cNvPr>
          <p:cNvSpPr txBox="1">
            <a:spLocks/>
          </p:cNvSpPr>
          <p:nvPr/>
        </p:nvSpPr>
        <p:spPr>
          <a:xfrm rot="16200000">
            <a:off x="-279494" y="759539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4" name="TextBox 13">
            <a:extLst>
              <a:ext uri="{FF2B5EF4-FFF2-40B4-BE49-F238E27FC236}">
                <a16:creationId xmlns:a16="http://schemas.microsoft.com/office/drawing/2014/main" id="{6D39FDAA-0EA3-06D9-03BA-BB3B58B28618}"/>
              </a:ext>
            </a:extLst>
          </p:cNvPr>
          <p:cNvSpPr txBox="1"/>
          <p:nvPr/>
        </p:nvSpPr>
        <p:spPr>
          <a:xfrm flipH="1">
            <a:off x="7186366" y="9199515"/>
            <a:ext cx="4143147" cy="1893788"/>
          </a:xfrm>
          <a:prstGeom prst="rect">
            <a:avLst/>
          </a:prstGeom>
          <a:noFill/>
        </p:spPr>
        <p:txBody>
          <a:bodyPr wrap="square" rtlCol="0">
            <a:spAutoFit/>
          </a:bodyPr>
          <a:lstStyle/>
          <a:p>
            <a:pPr algn="just">
              <a:lnSpc>
                <a:spcPct val="150000"/>
              </a:lnSpc>
            </a:pPr>
            <a:r>
              <a:rPr lang="en-US" sz="1600" b="0" i="0" dirty="0">
                <a:solidFill>
                  <a:schemeClr val="tx1">
                    <a:lumMod val="75000"/>
                    <a:lumOff val="25000"/>
                  </a:schemeClr>
                </a:solidFill>
                <a:effectLst/>
                <a:latin typeface="Helvetica" pitchFamily="2" charset="0"/>
              </a:rPr>
              <a:t>It is most commonly used in our daily lives, White sugar is produced for day to day consumption. Prevails mostly in countries which have sugarcane plantation. This is otherwise called as table Sugar.</a:t>
            </a:r>
            <a:endParaRPr lang="en-US" sz="16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15" name="Text Placeholder 2">
            <a:extLst>
              <a:ext uri="{FF2B5EF4-FFF2-40B4-BE49-F238E27FC236}">
                <a16:creationId xmlns:a16="http://schemas.microsoft.com/office/drawing/2014/main" id="{BFE6C56E-FB7C-83A5-43C7-12E510E3AC1C}"/>
              </a:ext>
            </a:extLst>
          </p:cNvPr>
          <p:cNvSpPr txBox="1">
            <a:spLocks/>
          </p:cNvSpPr>
          <p:nvPr/>
        </p:nvSpPr>
        <p:spPr>
          <a:xfrm>
            <a:off x="7186369" y="7210978"/>
            <a:ext cx="2728716" cy="34579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USAGES</a:t>
            </a:r>
          </a:p>
        </p:txBody>
      </p:sp>
      <p:sp>
        <p:nvSpPr>
          <p:cNvPr id="16" name="Text Placeholder 2">
            <a:extLst>
              <a:ext uri="{FF2B5EF4-FFF2-40B4-BE49-F238E27FC236}">
                <a16:creationId xmlns:a16="http://schemas.microsoft.com/office/drawing/2014/main" id="{2E92E1C6-001F-FC29-758D-C3AE5F4876AC}"/>
              </a:ext>
            </a:extLst>
          </p:cNvPr>
          <p:cNvSpPr txBox="1">
            <a:spLocks/>
          </p:cNvSpPr>
          <p:nvPr/>
        </p:nvSpPr>
        <p:spPr>
          <a:xfrm>
            <a:off x="1284721" y="7455320"/>
            <a:ext cx="5004111"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EXTRA FINE</a:t>
            </a:r>
          </a:p>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CRYSTAL ICUMSA 150 / S30</a:t>
            </a:r>
          </a:p>
        </p:txBody>
      </p:sp>
      <p:pic>
        <p:nvPicPr>
          <p:cNvPr id="17" name="Picture 16">
            <a:extLst>
              <a:ext uri="{FF2B5EF4-FFF2-40B4-BE49-F238E27FC236}">
                <a16:creationId xmlns:a16="http://schemas.microsoft.com/office/drawing/2014/main" id="{37A297C7-561B-EDFC-C52B-059E22AF3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722" y="9675603"/>
            <a:ext cx="4937874" cy="2775085"/>
          </a:xfrm>
          <a:prstGeom prst="rect">
            <a:avLst/>
          </a:prstGeom>
        </p:spPr>
      </p:pic>
      <p:sp>
        <p:nvSpPr>
          <p:cNvPr id="18" name="TextBox 17">
            <a:extLst>
              <a:ext uri="{FF2B5EF4-FFF2-40B4-BE49-F238E27FC236}">
                <a16:creationId xmlns:a16="http://schemas.microsoft.com/office/drawing/2014/main" id="{5E9E7346-1A41-4731-24C4-F9CF1676F90D}"/>
              </a:ext>
            </a:extLst>
          </p:cNvPr>
          <p:cNvSpPr txBox="1"/>
          <p:nvPr/>
        </p:nvSpPr>
        <p:spPr>
          <a:xfrm flipH="1">
            <a:off x="6915486" y="10590382"/>
            <a:ext cx="4821230" cy="2638094"/>
          </a:xfrm>
          <a:prstGeom prst="rect">
            <a:avLst/>
          </a:prstGeom>
          <a:noFill/>
        </p:spPr>
        <p:txBody>
          <a:bodyPr wrap="square" rtlCol="0">
            <a:spAutoFit/>
          </a:bodyPr>
          <a:lstStyle/>
          <a:p>
            <a:pPr algn="just">
              <a:lnSpc>
                <a:spcPct val="150000"/>
              </a:lnSpc>
            </a:pPr>
            <a:r>
              <a:rPr lang="en-US" sz="1400" b="0" i="0" dirty="0">
                <a:solidFill>
                  <a:srgbClr val="666666"/>
                </a:solidFill>
                <a:effectLst/>
                <a:latin typeface="Helvetica" pitchFamily="2" charset="0"/>
              </a:rPr>
              <a:t>ICUMSA 150 Sugar - Brazil today is the largest producer of sugarcane in the world, in addition to being the first in the production of ethanol and sugar, being responsible for 48% of world exports of this commodity. The term ICUMSA is an acronym called the International Commission for Uniform Methods of Sugar Analysis, or the International Commission for Uniform Methods of Sugar Analysis in free translation.</a:t>
            </a:r>
            <a:endParaRPr lang="en-US" sz="14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19" name="Text Placeholder 2">
            <a:extLst>
              <a:ext uri="{FF2B5EF4-FFF2-40B4-BE49-F238E27FC236}">
                <a16:creationId xmlns:a16="http://schemas.microsoft.com/office/drawing/2014/main" id="{404F8F40-9880-570E-BBBF-96375EB60A7D}"/>
              </a:ext>
            </a:extLst>
          </p:cNvPr>
          <p:cNvSpPr txBox="1">
            <a:spLocks/>
          </p:cNvSpPr>
          <p:nvPr/>
        </p:nvSpPr>
        <p:spPr>
          <a:xfrm>
            <a:off x="1240522" y="8450936"/>
            <a:ext cx="5004111"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FINE CRYSTAL SUGAR</a:t>
            </a:r>
          </a:p>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ICUMSA 150</a:t>
            </a:r>
          </a:p>
        </p:txBody>
      </p:sp>
      <p:pic>
        <p:nvPicPr>
          <p:cNvPr id="21" name="Picture 20">
            <a:extLst>
              <a:ext uri="{FF2B5EF4-FFF2-40B4-BE49-F238E27FC236}">
                <a16:creationId xmlns:a16="http://schemas.microsoft.com/office/drawing/2014/main" id="{9CB98829-EBDC-9158-81FE-9CD2CF27F4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0299" y="7961103"/>
            <a:ext cx="5143500" cy="3429000"/>
          </a:xfrm>
          <a:prstGeom prst="rect">
            <a:avLst/>
          </a:prstGeom>
        </p:spPr>
      </p:pic>
    </p:spTree>
    <p:extLst>
      <p:ext uri="{BB962C8B-B14F-4D97-AF65-F5344CB8AC3E}">
        <p14:creationId xmlns:p14="http://schemas.microsoft.com/office/powerpoint/2010/main" val="7778867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92">
        <p159:morph option="byObject"/>
      </p:transition>
    </mc:Choice>
    <mc:Fallback>
      <p:transition spd="slow" advTm="792">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6915486" y="3429000"/>
            <a:ext cx="4821230" cy="2638094"/>
          </a:xfrm>
          <a:prstGeom prst="rect">
            <a:avLst/>
          </a:prstGeom>
          <a:noFill/>
        </p:spPr>
        <p:txBody>
          <a:bodyPr wrap="square" rtlCol="0">
            <a:spAutoFit/>
          </a:bodyPr>
          <a:lstStyle/>
          <a:p>
            <a:pPr algn="just">
              <a:lnSpc>
                <a:spcPct val="150000"/>
              </a:lnSpc>
            </a:pPr>
            <a:r>
              <a:rPr lang="en-US" sz="1400" b="0" i="0" dirty="0">
                <a:solidFill>
                  <a:srgbClr val="666666"/>
                </a:solidFill>
                <a:effectLst/>
                <a:latin typeface="Helvetica" pitchFamily="2" charset="0"/>
              </a:rPr>
              <a:t>ICUMSA 150 Sugar - Brazil today is the largest producer of sugarcane in the world, in addition to being the first in the production of ethanol and sugar, being responsible for 48% of world exports of this commodity. The term ICUMSA is an acronym called the International Commission for Uniform Methods of Sugar Analysis, or the International Commission for Uniform Methods of Sugar Analysis in free translation.</a:t>
            </a:r>
            <a:endParaRPr lang="en-US" sz="14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8" name="Text Placeholder 2"/>
          <p:cNvSpPr txBox="1">
            <a:spLocks/>
          </p:cNvSpPr>
          <p:nvPr/>
        </p:nvSpPr>
        <p:spPr>
          <a:xfrm>
            <a:off x="1240522" y="1289554"/>
            <a:ext cx="5004111"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FINE CRYSTAL SUGAR</a:t>
            </a:r>
          </a:p>
          <a:p>
            <a:pPr marL="0" indent="0">
              <a:buNone/>
            </a:pPr>
            <a:r>
              <a:rPr lang="en-US" sz="2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ICUMSA 150</a:t>
            </a:r>
          </a:p>
        </p:txBody>
      </p:sp>
      <p:pic>
        <p:nvPicPr>
          <p:cNvPr id="3" name="Picture 2">
            <a:extLst>
              <a:ext uri="{FF2B5EF4-FFF2-40B4-BE49-F238E27FC236}">
                <a16:creationId xmlns:a16="http://schemas.microsoft.com/office/drawing/2014/main" id="{53E0041A-8741-94CA-A642-CDFD92480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8126" y="427806"/>
            <a:ext cx="2872739" cy="2872739"/>
          </a:xfrm>
          <a:prstGeom prst="rect">
            <a:avLst/>
          </a:prstGeom>
        </p:spPr>
      </p:pic>
      <p:pic>
        <p:nvPicPr>
          <p:cNvPr id="7" name="Picture 6">
            <a:extLst>
              <a:ext uri="{FF2B5EF4-FFF2-40B4-BE49-F238E27FC236}">
                <a16:creationId xmlns:a16="http://schemas.microsoft.com/office/drawing/2014/main" id="{2C01F275-8CD4-0B6F-BFF4-E792F9E5DE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299" y="2638094"/>
            <a:ext cx="5143500" cy="3429000"/>
          </a:xfrm>
          <a:prstGeom prst="rect">
            <a:avLst/>
          </a:prstGeom>
        </p:spPr>
      </p:pic>
      <p:pic>
        <p:nvPicPr>
          <p:cNvPr id="9" name="Picture Placeholder 22">
            <a:extLst>
              <a:ext uri="{FF2B5EF4-FFF2-40B4-BE49-F238E27FC236}">
                <a16:creationId xmlns:a16="http://schemas.microsoft.com/office/drawing/2014/main" id="{D458AE1E-7C56-0E72-5CE2-6C8565C4400B}"/>
              </a:ext>
            </a:extLst>
          </p:cNvPr>
          <p:cNvPicPr>
            <a:picLocks noChangeAspect="1"/>
          </p:cNvPicPr>
          <p:nvPr/>
        </p:nvPicPr>
        <p:blipFill>
          <a:blip r:embed="rId4">
            <a:extLst>
              <a:ext uri="{28A0092B-C50C-407E-A947-70E740481C1C}">
                <a14:useLocalDpi xmlns:a14="http://schemas.microsoft.com/office/drawing/2010/main" val="0"/>
              </a:ext>
            </a:extLst>
          </a:blip>
          <a:srcRect t="4737" b="4737"/>
          <a:stretch/>
        </p:blipFill>
        <p:spPr>
          <a:xfrm>
            <a:off x="0" y="11735272"/>
            <a:ext cx="3618411" cy="3275614"/>
          </a:xfrm>
          <a:prstGeom prst="rect">
            <a:avLst/>
          </a:prstGeom>
          <a:pattFill prst="divot">
            <a:fgClr>
              <a:schemeClr val="accent1"/>
            </a:fgClr>
            <a:bgClr>
              <a:schemeClr val="bg1"/>
            </a:bgClr>
          </a:pattFill>
        </p:spPr>
      </p:pic>
      <p:pic>
        <p:nvPicPr>
          <p:cNvPr id="10" name="Picture Placeholder 27">
            <a:extLst>
              <a:ext uri="{FF2B5EF4-FFF2-40B4-BE49-F238E27FC236}">
                <a16:creationId xmlns:a16="http://schemas.microsoft.com/office/drawing/2014/main" id="{431BF3B6-5E63-BFFB-93D3-3F7A17506C9C}"/>
              </a:ext>
            </a:extLst>
          </p:cNvPr>
          <p:cNvPicPr>
            <a:picLocks noChangeAspect="1"/>
          </p:cNvPicPr>
          <p:nvPr/>
        </p:nvPicPr>
        <p:blipFill>
          <a:blip r:embed="rId5" cstate="print">
            <a:extLst>
              <a:ext uri="{28A0092B-C50C-407E-A947-70E740481C1C}">
                <a14:useLocalDpi xmlns:a14="http://schemas.microsoft.com/office/drawing/2010/main" val="0"/>
              </a:ext>
            </a:extLst>
          </a:blip>
          <a:srcRect t="2289" b="2289"/>
          <a:stretch/>
        </p:blipFill>
        <p:spPr>
          <a:xfrm>
            <a:off x="12719004" y="3582386"/>
            <a:ext cx="5151120" cy="3275614"/>
          </a:xfrm>
          <a:prstGeom prst="rect">
            <a:avLst/>
          </a:prstGeom>
        </p:spPr>
      </p:pic>
      <p:sp>
        <p:nvSpPr>
          <p:cNvPr id="15" name="TextBox 14">
            <a:extLst>
              <a:ext uri="{FF2B5EF4-FFF2-40B4-BE49-F238E27FC236}">
                <a16:creationId xmlns:a16="http://schemas.microsoft.com/office/drawing/2014/main" id="{B20B369F-843D-B414-D1A3-684466A78FB9}"/>
              </a:ext>
            </a:extLst>
          </p:cNvPr>
          <p:cNvSpPr txBox="1"/>
          <p:nvPr/>
        </p:nvSpPr>
        <p:spPr>
          <a:xfrm flipH="1">
            <a:off x="18972280" y="975585"/>
            <a:ext cx="4686301" cy="1631216"/>
          </a:xfrm>
          <a:prstGeom prst="rect">
            <a:avLst/>
          </a:prstGeom>
          <a:noFill/>
        </p:spPr>
        <p:txBody>
          <a:bodyPr wrap="square" rtlCol="0">
            <a:spAutoFit/>
          </a:bodyPr>
          <a:lstStyle/>
          <a:p>
            <a:pPr algn="just" fontAlgn="base"/>
            <a:r>
              <a:rPr lang="en-US" sz="2000" dirty="0">
                <a:solidFill>
                  <a:srgbClr val="333333"/>
                </a:solidFill>
                <a:effectLst/>
                <a:latin typeface="Helvetica Neue"/>
              </a:rPr>
              <a:t>Corn (maize) - one of the most popular foods in the world, and is the second best-selling grain culture after wheat, the most commonly grown type of corn is sugar yellow corn.</a:t>
            </a:r>
          </a:p>
        </p:txBody>
      </p:sp>
      <p:pic>
        <p:nvPicPr>
          <p:cNvPr id="17" name="Picture 16">
            <a:extLst>
              <a:ext uri="{FF2B5EF4-FFF2-40B4-BE49-F238E27FC236}">
                <a16:creationId xmlns:a16="http://schemas.microsoft.com/office/drawing/2014/main" id="{581D027B-1874-887E-775F-3402D915B684}"/>
              </a:ext>
            </a:extLst>
          </p:cNvPr>
          <p:cNvPicPr>
            <a:picLocks noChangeAspect="1"/>
          </p:cNvPicPr>
          <p:nvPr/>
        </p:nvPicPr>
        <p:blipFill>
          <a:blip r:embed="rId6"/>
          <a:stretch>
            <a:fillRect/>
          </a:stretch>
        </p:blipFill>
        <p:spPr>
          <a:xfrm rot="20164101">
            <a:off x="-2274731" y="5031326"/>
            <a:ext cx="2467113" cy="3653346"/>
          </a:xfrm>
          <a:prstGeom prst="rect">
            <a:avLst/>
          </a:prstGeom>
        </p:spPr>
      </p:pic>
      <p:pic>
        <p:nvPicPr>
          <p:cNvPr id="11" name="Picture Placeholder 26">
            <a:extLst>
              <a:ext uri="{FF2B5EF4-FFF2-40B4-BE49-F238E27FC236}">
                <a16:creationId xmlns:a16="http://schemas.microsoft.com/office/drawing/2014/main" id="{B74EBF7D-04AE-CA3E-05F2-EC0ECC0BCBD7}"/>
              </a:ext>
            </a:extLst>
          </p:cNvPr>
          <p:cNvPicPr>
            <a:picLocks noChangeAspect="1"/>
          </p:cNvPicPr>
          <p:nvPr/>
        </p:nvPicPr>
        <p:blipFill>
          <a:blip r:embed="rId7" cstate="print">
            <a:extLst>
              <a:ext uri="{28A0092B-C50C-407E-A947-70E740481C1C}">
                <a14:useLocalDpi xmlns:a14="http://schemas.microsoft.com/office/drawing/2010/main" val="0"/>
              </a:ext>
            </a:extLst>
          </a:blip>
          <a:srcRect t="11831" b="11831"/>
          <a:stretch/>
        </p:blipFill>
        <p:spPr>
          <a:xfrm>
            <a:off x="-7347775" y="0"/>
            <a:ext cx="7040881" cy="3582386"/>
          </a:xfrm>
          <a:prstGeom prst="rect">
            <a:avLst/>
          </a:prstGeom>
        </p:spPr>
      </p:pic>
      <p:sp>
        <p:nvSpPr>
          <p:cNvPr id="14" name="Text Placeholder 2">
            <a:extLst>
              <a:ext uri="{FF2B5EF4-FFF2-40B4-BE49-F238E27FC236}">
                <a16:creationId xmlns:a16="http://schemas.microsoft.com/office/drawing/2014/main" id="{FDD0818B-99B4-B732-1A0B-C2C7783F0DDE}"/>
              </a:ext>
            </a:extLst>
          </p:cNvPr>
          <p:cNvSpPr txBox="1">
            <a:spLocks/>
          </p:cNvSpPr>
          <p:nvPr/>
        </p:nvSpPr>
        <p:spPr>
          <a:xfrm>
            <a:off x="593118" y="-1428629"/>
            <a:ext cx="5900988" cy="15981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rgbClr val="262626"/>
                </a:solidFill>
                <a:latin typeface="Helvetica Neue" pitchFamily="50" charset="0"/>
                <a:ea typeface="Lato Black" panose="020F0502020204030203" pitchFamily="34" charset="0"/>
                <a:cs typeface="Lato Black" panose="020F0502020204030203" pitchFamily="34" charset="0"/>
              </a:rPr>
              <a:t>NON GMO YELLOW MAIZE CORN</a:t>
            </a:r>
          </a:p>
        </p:txBody>
      </p:sp>
      <p:sp>
        <p:nvSpPr>
          <p:cNvPr id="18" name="Rectangle 17">
            <a:extLst>
              <a:ext uri="{FF2B5EF4-FFF2-40B4-BE49-F238E27FC236}">
                <a16:creationId xmlns:a16="http://schemas.microsoft.com/office/drawing/2014/main" id="{C5CE23D7-DF1D-E154-B8BA-D6E4441E6CC3}"/>
              </a:ext>
            </a:extLst>
          </p:cNvPr>
          <p:cNvSpPr/>
          <p:nvPr/>
        </p:nvSpPr>
        <p:spPr>
          <a:xfrm rot="16200000" flipV="1">
            <a:off x="-1363632" y="226438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867DB321-0858-1244-8348-78AFEBB4CAA3}"/>
              </a:ext>
            </a:extLst>
          </p:cNvPr>
          <p:cNvSpPr txBox="1">
            <a:spLocks/>
          </p:cNvSpPr>
          <p:nvPr/>
        </p:nvSpPr>
        <p:spPr>
          <a:xfrm rot="16200000">
            <a:off x="-279494" y="517604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20" name="Rectangle 19">
            <a:extLst>
              <a:ext uri="{FF2B5EF4-FFF2-40B4-BE49-F238E27FC236}">
                <a16:creationId xmlns:a16="http://schemas.microsoft.com/office/drawing/2014/main" id="{E62A36DC-CEB1-B878-0662-EFCD3711A30B}"/>
              </a:ext>
            </a:extLst>
          </p:cNvPr>
          <p:cNvSpPr/>
          <p:nvPr/>
        </p:nvSpPr>
        <p:spPr>
          <a:xfrm rot="16200000" flipV="1">
            <a:off x="-1363632" y="8994194"/>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3B0BEF51-1760-D204-444C-5740CB94244C}"/>
              </a:ext>
            </a:extLst>
          </p:cNvPr>
          <p:cNvSpPr txBox="1">
            <a:spLocks/>
          </p:cNvSpPr>
          <p:nvPr/>
        </p:nvSpPr>
        <p:spPr>
          <a:xfrm rot="16200000">
            <a:off x="-279494" y="-1106811"/>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30" name="TextBox 29">
            <a:extLst>
              <a:ext uri="{FF2B5EF4-FFF2-40B4-BE49-F238E27FC236}">
                <a16:creationId xmlns:a16="http://schemas.microsoft.com/office/drawing/2014/main" id="{ED054DB1-E818-469A-B54F-192F1D61F596}"/>
              </a:ext>
            </a:extLst>
          </p:cNvPr>
          <p:cNvSpPr txBox="1"/>
          <p:nvPr/>
        </p:nvSpPr>
        <p:spPr>
          <a:xfrm flipH="1">
            <a:off x="1436944" y="-4966284"/>
            <a:ext cx="4982906" cy="2638094"/>
          </a:xfrm>
          <a:prstGeom prst="rect">
            <a:avLst/>
          </a:prstGeom>
          <a:noFill/>
        </p:spPr>
        <p:txBody>
          <a:bodyPr wrap="square" rtlCol="0">
            <a:spAutoFit/>
          </a:bodyPr>
          <a:lstStyle/>
          <a:p>
            <a:pPr algn="just">
              <a:lnSpc>
                <a:spcPct val="150000"/>
              </a:lnSpc>
            </a:pPr>
            <a:r>
              <a:rPr lang="en-US" sz="1400" b="0" i="0" dirty="0">
                <a:solidFill>
                  <a:srgbClr val="666666"/>
                </a:solidFill>
                <a:effectLst/>
                <a:latin typeface="Helvetica" pitchFamily="2" charset="0"/>
              </a:rPr>
              <a:t>It is a leading supplier of Brazilian sugar. we offer the best quality Brazilian sugar and offer eco friendly packing to our esteemed clientele. We offer unadulterated content to the clients and do not compromise on the quality of the sugar. The Brazilian sugar is manufactured in sophisticated units and hence, is in huge demand in Brazil. variety : fine crystal sugar big granulated sugar extra fine crystal sugar powder fine crystal sugar raw sugar .</a:t>
            </a:r>
            <a:endParaRPr lang="en-US" sz="14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31" name="Text Placeholder 2">
            <a:extLst>
              <a:ext uri="{FF2B5EF4-FFF2-40B4-BE49-F238E27FC236}">
                <a16:creationId xmlns:a16="http://schemas.microsoft.com/office/drawing/2014/main" id="{489F1278-740E-6A0F-322D-DD61F11EA38A}"/>
              </a:ext>
            </a:extLst>
          </p:cNvPr>
          <p:cNvSpPr txBox="1">
            <a:spLocks/>
          </p:cNvSpPr>
          <p:nvPr/>
        </p:nvSpPr>
        <p:spPr>
          <a:xfrm>
            <a:off x="1436946" y="-8386203"/>
            <a:ext cx="5154767" cy="5858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EXTRA FINE CRYSTAL</a:t>
            </a:r>
          </a:p>
          <a:p>
            <a:pPr marL="0" indent="0">
              <a:buNone/>
            </a:pPr>
            <a:r>
              <a:rPr lang="en-US"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SUGAR ICUMSA 45</a:t>
            </a:r>
          </a:p>
        </p:txBody>
      </p:sp>
      <p:pic>
        <p:nvPicPr>
          <p:cNvPr id="32" name="Picture 31">
            <a:extLst>
              <a:ext uri="{FF2B5EF4-FFF2-40B4-BE49-F238E27FC236}">
                <a16:creationId xmlns:a16="http://schemas.microsoft.com/office/drawing/2014/main" id="{0AEC527D-589A-E946-B3C0-5E37AEB5D7E9}"/>
              </a:ext>
            </a:extLst>
          </p:cNvPr>
          <p:cNvPicPr>
            <a:picLocks noChangeAspect="1"/>
          </p:cNvPicPr>
          <p:nvPr/>
        </p:nvPicPr>
        <p:blipFill rotWithShape="1">
          <a:blip r:embed="rId8">
            <a:extLst>
              <a:ext uri="{28A0092B-C50C-407E-A947-70E740481C1C}">
                <a14:useLocalDpi xmlns:a14="http://schemas.microsoft.com/office/drawing/2010/main" val="0"/>
              </a:ext>
            </a:extLst>
          </a:blip>
          <a:srcRect l="11476" t="13517" r="16980" b="2574"/>
          <a:stretch/>
        </p:blipFill>
        <p:spPr>
          <a:xfrm>
            <a:off x="14376594" y="3655099"/>
            <a:ext cx="3343110" cy="2957367"/>
          </a:xfrm>
          <a:prstGeom prst="rect">
            <a:avLst/>
          </a:prstGeom>
        </p:spPr>
      </p:pic>
      <p:pic>
        <p:nvPicPr>
          <p:cNvPr id="33" name="Picture 32">
            <a:extLst>
              <a:ext uri="{FF2B5EF4-FFF2-40B4-BE49-F238E27FC236}">
                <a16:creationId xmlns:a16="http://schemas.microsoft.com/office/drawing/2014/main" id="{4826D88B-1DF5-5CEB-FDF8-992C5692C6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10694" y="189192"/>
            <a:ext cx="3343110" cy="3343110"/>
          </a:xfrm>
          <a:prstGeom prst="rect">
            <a:avLst/>
          </a:prstGeom>
        </p:spPr>
      </p:pic>
    </p:spTree>
    <p:extLst>
      <p:ext uri="{BB962C8B-B14F-4D97-AF65-F5344CB8AC3E}">
        <p14:creationId xmlns:p14="http://schemas.microsoft.com/office/powerpoint/2010/main" val="39800079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21">
        <p159:morph option="byObject"/>
      </p:transition>
    </mc:Choice>
    <mc:Fallback>
      <p:transition spd="slow" advTm="721">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2BD8C7-75A9-2ECC-B4DE-A5E343930B0A}"/>
              </a:ext>
            </a:extLst>
          </p:cNvPr>
          <p:cNvSpPr/>
          <p:nvPr/>
        </p:nvSpPr>
        <p:spPr>
          <a:xfrm rot="16200000">
            <a:off x="-1426132" y="-2198019"/>
            <a:ext cx="4101738"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Placeholder 27"/>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2289" b="2289"/>
          <a:stretch/>
        </p:blipFill>
        <p:spPr>
          <a:xfrm>
            <a:off x="7040881" y="3582386"/>
            <a:ext cx="5151120" cy="3275614"/>
          </a:xfrm>
        </p:spPr>
      </p:pic>
      <p:sp>
        <p:nvSpPr>
          <p:cNvPr id="2" name="TextBox 1">
            <a:extLst>
              <a:ext uri="{FF2B5EF4-FFF2-40B4-BE49-F238E27FC236}">
                <a16:creationId xmlns:a16="http://schemas.microsoft.com/office/drawing/2014/main" id="{0B0B9E4D-E060-B4BC-71AF-FF9A85CDFAA6}"/>
              </a:ext>
            </a:extLst>
          </p:cNvPr>
          <p:cNvSpPr txBox="1"/>
          <p:nvPr/>
        </p:nvSpPr>
        <p:spPr>
          <a:xfrm flipH="1">
            <a:off x="7273290" y="975585"/>
            <a:ext cx="4686301" cy="1631216"/>
          </a:xfrm>
          <a:prstGeom prst="rect">
            <a:avLst/>
          </a:prstGeom>
          <a:noFill/>
        </p:spPr>
        <p:txBody>
          <a:bodyPr wrap="square" rtlCol="0">
            <a:spAutoFit/>
          </a:bodyPr>
          <a:lstStyle/>
          <a:p>
            <a:pPr algn="just" fontAlgn="base"/>
            <a:r>
              <a:rPr lang="en-US" sz="2000" dirty="0">
                <a:solidFill>
                  <a:srgbClr val="333333"/>
                </a:solidFill>
                <a:effectLst/>
                <a:latin typeface="Helvetica Neue"/>
              </a:rPr>
              <a:t>Corn (maize) - one of the most popular foods in the world, and is the second best-selling grain culture after wheat, the most commonly grown type of corn is sugar yellow corn.</a:t>
            </a:r>
          </a:p>
        </p:txBody>
      </p:sp>
      <p:sp>
        <p:nvSpPr>
          <p:cNvPr id="3" name="TextBox 2">
            <a:extLst>
              <a:ext uri="{FF2B5EF4-FFF2-40B4-BE49-F238E27FC236}">
                <a16:creationId xmlns:a16="http://schemas.microsoft.com/office/drawing/2014/main" id="{70DCFD62-0714-454C-81C0-D2CA70C62C86}"/>
              </a:ext>
            </a:extLst>
          </p:cNvPr>
          <p:cNvSpPr txBox="1"/>
          <p:nvPr/>
        </p:nvSpPr>
        <p:spPr>
          <a:xfrm flipH="1">
            <a:off x="3073263" y="4620028"/>
            <a:ext cx="3115765" cy="1200329"/>
          </a:xfrm>
          <a:prstGeom prst="rect">
            <a:avLst/>
          </a:prstGeom>
          <a:noFill/>
        </p:spPr>
        <p:txBody>
          <a:bodyPr wrap="square" rtlCol="0">
            <a:spAutoFit/>
          </a:bodyPr>
          <a:lstStyle/>
          <a:p>
            <a:pPr fontAlgn="base"/>
            <a:r>
              <a:rPr lang="en-US" dirty="0">
                <a:solidFill>
                  <a:srgbClr val="333333"/>
                </a:solidFill>
                <a:effectLst/>
                <a:latin typeface="Helvetica Neue"/>
              </a:rPr>
              <a:t>Yellow corn is characterized by high starch content (up to 70%) and fat (4-6%), small fiber content (2-4%).</a:t>
            </a:r>
          </a:p>
        </p:txBody>
      </p:sp>
      <p:sp>
        <p:nvSpPr>
          <p:cNvPr id="4" name="Rectangle 3">
            <a:extLst>
              <a:ext uri="{FF2B5EF4-FFF2-40B4-BE49-F238E27FC236}">
                <a16:creationId xmlns:a16="http://schemas.microsoft.com/office/drawing/2014/main" id="{A2A824DE-E7C7-99B5-35A2-3F51D6580627}"/>
              </a:ext>
            </a:extLst>
          </p:cNvPr>
          <p:cNvSpPr/>
          <p:nvPr/>
        </p:nvSpPr>
        <p:spPr>
          <a:xfrm rot="16200000" flipV="1">
            <a:off x="-1363632" y="8986114"/>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F495CEC-91C3-1C6F-E69A-2651ECC022AB}"/>
              </a:ext>
            </a:extLst>
          </p:cNvPr>
          <p:cNvPicPr>
            <a:picLocks noChangeAspect="1"/>
          </p:cNvPicPr>
          <p:nvPr/>
        </p:nvPicPr>
        <p:blipFill>
          <a:blip r:embed="rId3"/>
          <a:stretch>
            <a:fillRect/>
          </a:stretch>
        </p:blipFill>
        <p:spPr>
          <a:xfrm>
            <a:off x="-5583" y="3582386"/>
            <a:ext cx="2467113" cy="3653346"/>
          </a:xfrm>
          <a:prstGeom prst="rect">
            <a:avLst/>
          </a:prstGeom>
        </p:spPr>
      </p:pic>
      <p:sp>
        <p:nvSpPr>
          <p:cNvPr id="31" name="Text Placeholder 2">
            <a:extLst>
              <a:ext uri="{FF2B5EF4-FFF2-40B4-BE49-F238E27FC236}">
                <a16:creationId xmlns:a16="http://schemas.microsoft.com/office/drawing/2014/main" id="{3134DAF3-97C7-739D-D5D8-4356DC918A1F}"/>
              </a:ext>
            </a:extLst>
          </p:cNvPr>
          <p:cNvSpPr txBox="1">
            <a:spLocks/>
          </p:cNvSpPr>
          <p:nvPr/>
        </p:nvSpPr>
        <p:spPr>
          <a:xfrm rot="16200000">
            <a:off x="-392701" y="8073927"/>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FANTASTIC FOOD</a:t>
            </a:r>
          </a:p>
        </p:txBody>
      </p:sp>
      <p:sp>
        <p:nvSpPr>
          <p:cNvPr id="32" name="Rectangle 31">
            <a:extLst>
              <a:ext uri="{FF2B5EF4-FFF2-40B4-BE49-F238E27FC236}">
                <a16:creationId xmlns:a16="http://schemas.microsoft.com/office/drawing/2014/main" id="{098E6C09-16B6-4100-915B-28A6DE944ADA}"/>
              </a:ext>
            </a:extLst>
          </p:cNvPr>
          <p:cNvSpPr/>
          <p:nvPr/>
        </p:nvSpPr>
        <p:spPr>
          <a:xfrm rot="16200000">
            <a:off x="-1426131" y="-4377746"/>
            <a:ext cx="4101738"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Placeholder 7">
            <a:extLst>
              <a:ext uri="{FF2B5EF4-FFF2-40B4-BE49-F238E27FC236}">
                <a16:creationId xmlns:a16="http://schemas.microsoft.com/office/drawing/2014/main" id="{95E8B2FB-1A39-D9E2-E510-28F75B2F763A}"/>
              </a:ext>
            </a:extLst>
          </p:cNvPr>
          <p:cNvPicPr>
            <a:picLocks noChangeAspect="1"/>
          </p:cNvPicPr>
          <p:nvPr/>
        </p:nvPicPr>
        <p:blipFill rotWithShape="1">
          <a:blip r:embed="rId4">
            <a:extLst>
              <a:ext uri="{28A0092B-C50C-407E-A947-70E740481C1C}">
                <a14:useLocalDpi xmlns:a14="http://schemas.microsoft.com/office/drawing/2010/main" val="0"/>
              </a:ext>
            </a:extLst>
          </a:blip>
          <a:srcRect l="35225" r="30871"/>
          <a:stretch/>
        </p:blipFill>
        <p:spPr>
          <a:xfrm>
            <a:off x="-18378627" y="829492"/>
            <a:ext cx="1423851" cy="4199708"/>
          </a:xfrm>
          <a:prstGeom prst="rect">
            <a:avLst/>
          </a:prstGeom>
          <a:pattFill prst="divot">
            <a:fgClr>
              <a:schemeClr val="accent1"/>
            </a:fgClr>
            <a:bgClr>
              <a:schemeClr val="bg1"/>
            </a:bgClr>
          </a:pattFill>
        </p:spPr>
      </p:pic>
      <p:sp>
        <p:nvSpPr>
          <p:cNvPr id="9" name="TextBox 8">
            <a:extLst>
              <a:ext uri="{FF2B5EF4-FFF2-40B4-BE49-F238E27FC236}">
                <a16:creationId xmlns:a16="http://schemas.microsoft.com/office/drawing/2014/main" id="{B7D75479-817B-562E-7331-A05496A91A06}"/>
              </a:ext>
            </a:extLst>
          </p:cNvPr>
          <p:cNvSpPr txBox="1"/>
          <p:nvPr/>
        </p:nvSpPr>
        <p:spPr>
          <a:xfrm flipH="1">
            <a:off x="2231095" y="11078392"/>
            <a:ext cx="3035883" cy="1899687"/>
          </a:xfrm>
          <a:prstGeom prst="rect">
            <a:avLst/>
          </a:prstGeom>
          <a:noFill/>
        </p:spPr>
        <p:txBody>
          <a:bodyPr wrap="square" rtlCol="0">
            <a:spAutoFit/>
          </a:bodyPr>
          <a:lstStyle/>
          <a:p>
            <a:pPr algn="just">
              <a:lnSpc>
                <a:spcPct val="150000"/>
              </a:lnSpc>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Refine sunflower oil</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High quality</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Reasonable Price</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Delivery on time</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Many types and quality</a:t>
            </a:r>
          </a:p>
        </p:txBody>
      </p:sp>
      <p:sp>
        <p:nvSpPr>
          <p:cNvPr id="5" name="Text Placeholder 2">
            <a:extLst>
              <a:ext uri="{FF2B5EF4-FFF2-40B4-BE49-F238E27FC236}">
                <a16:creationId xmlns:a16="http://schemas.microsoft.com/office/drawing/2014/main" id="{B3D5B27D-722F-51BA-C093-524BEB4DB2F0}"/>
              </a:ext>
            </a:extLst>
          </p:cNvPr>
          <p:cNvSpPr txBox="1">
            <a:spLocks/>
          </p:cNvSpPr>
          <p:nvPr/>
        </p:nvSpPr>
        <p:spPr>
          <a:xfrm rot="16200000">
            <a:off x="-279494" y="1265831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27" name="Picture Placeholder 26"/>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11831" b="11831"/>
          <a:stretch/>
        </p:blipFill>
        <p:spPr>
          <a:xfrm>
            <a:off x="-1" y="0"/>
            <a:ext cx="7040881" cy="3582386"/>
          </a:xfrm>
        </p:spPr>
      </p:pic>
      <p:sp>
        <p:nvSpPr>
          <p:cNvPr id="30" name="Text Placeholder 2"/>
          <p:cNvSpPr txBox="1">
            <a:spLocks/>
          </p:cNvSpPr>
          <p:nvPr/>
        </p:nvSpPr>
        <p:spPr>
          <a:xfrm>
            <a:off x="593118" y="724185"/>
            <a:ext cx="5900988" cy="15981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rgbClr val="262626"/>
                </a:solidFill>
                <a:latin typeface="Helvetica Neue" pitchFamily="50" charset="0"/>
                <a:ea typeface="Lato Black" panose="020F0502020204030203" pitchFamily="34" charset="0"/>
                <a:cs typeface="Lato Black" panose="020F0502020204030203" pitchFamily="34" charset="0"/>
              </a:rPr>
              <a:t>NON GMO YELLOW MAIZE CORN</a:t>
            </a:r>
          </a:p>
        </p:txBody>
      </p:sp>
      <p:pic>
        <p:nvPicPr>
          <p:cNvPr id="12" name="Picture 11">
            <a:extLst>
              <a:ext uri="{FF2B5EF4-FFF2-40B4-BE49-F238E27FC236}">
                <a16:creationId xmlns:a16="http://schemas.microsoft.com/office/drawing/2014/main" id="{9CF03EDA-8021-D106-FEBE-E6223A6555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0196" y="-7251171"/>
            <a:ext cx="3356429" cy="3356429"/>
          </a:xfrm>
          <a:prstGeom prst="rect">
            <a:avLst/>
          </a:prstGeom>
        </p:spPr>
      </p:pic>
      <p:pic>
        <p:nvPicPr>
          <p:cNvPr id="18" name="Picture 17">
            <a:extLst>
              <a:ext uri="{FF2B5EF4-FFF2-40B4-BE49-F238E27FC236}">
                <a16:creationId xmlns:a16="http://schemas.microsoft.com/office/drawing/2014/main" id="{05C7603F-B8A0-1065-A996-C227F88520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0730" y="-7800840"/>
            <a:ext cx="3356428" cy="3356428"/>
          </a:xfrm>
          <a:prstGeom prst="rect">
            <a:avLst/>
          </a:prstGeom>
        </p:spPr>
      </p:pic>
      <p:sp>
        <p:nvSpPr>
          <p:cNvPr id="20" name="Text Placeholder 2">
            <a:extLst>
              <a:ext uri="{FF2B5EF4-FFF2-40B4-BE49-F238E27FC236}">
                <a16:creationId xmlns:a16="http://schemas.microsoft.com/office/drawing/2014/main" id="{D5F1634E-37B4-5474-7AFA-CE54B316DE18}"/>
              </a:ext>
            </a:extLst>
          </p:cNvPr>
          <p:cNvSpPr txBox="1">
            <a:spLocks/>
          </p:cNvSpPr>
          <p:nvPr/>
        </p:nvSpPr>
        <p:spPr>
          <a:xfrm>
            <a:off x="232409" y="-5958767"/>
            <a:ext cx="3971291" cy="12370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rgbClr val="262626"/>
                </a:solidFill>
                <a:latin typeface="Helvetica Neue" pitchFamily="50" charset="0"/>
                <a:ea typeface="Lato Black" panose="020F0502020204030203" pitchFamily="34" charset="0"/>
                <a:cs typeface="Lato Black" panose="020F0502020204030203" pitchFamily="34" charset="0"/>
              </a:rPr>
              <a:t>WHITE CORN</a:t>
            </a:r>
          </a:p>
        </p:txBody>
      </p:sp>
      <p:pic>
        <p:nvPicPr>
          <p:cNvPr id="21" name="Picture 20">
            <a:extLst>
              <a:ext uri="{FF2B5EF4-FFF2-40B4-BE49-F238E27FC236}">
                <a16:creationId xmlns:a16="http://schemas.microsoft.com/office/drawing/2014/main" id="{362ED6AA-AF49-4EE8-1284-33F250AD9D06}"/>
              </a:ext>
            </a:extLst>
          </p:cNvPr>
          <p:cNvPicPr>
            <a:picLocks noChangeAspect="1"/>
          </p:cNvPicPr>
          <p:nvPr/>
        </p:nvPicPr>
        <p:blipFill rotWithShape="1">
          <a:blip r:embed="rId8">
            <a:extLst>
              <a:ext uri="{28A0092B-C50C-407E-A947-70E740481C1C}">
                <a14:useLocalDpi xmlns:a14="http://schemas.microsoft.com/office/drawing/2010/main" val="0"/>
              </a:ext>
            </a:extLst>
          </a:blip>
          <a:srcRect t="27997" b="11995"/>
          <a:stretch/>
        </p:blipFill>
        <p:spPr>
          <a:xfrm>
            <a:off x="5170196" y="-4721706"/>
            <a:ext cx="6856962" cy="2743200"/>
          </a:xfrm>
          <a:prstGeom prst="rect">
            <a:avLst/>
          </a:prstGeom>
        </p:spPr>
      </p:pic>
      <p:sp>
        <p:nvSpPr>
          <p:cNvPr id="22" name="TextBox 21">
            <a:extLst>
              <a:ext uri="{FF2B5EF4-FFF2-40B4-BE49-F238E27FC236}">
                <a16:creationId xmlns:a16="http://schemas.microsoft.com/office/drawing/2014/main" id="{9A8C14CE-232C-D209-D48E-D1A0B16D0997}"/>
              </a:ext>
            </a:extLst>
          </p:cNvPr>
          <p:cNvSpPr txBox="1"/>
          <p:nvPr/>
        </p:nvSpPr>
        <p:spPr>
          <a:xfrm flipH="1">
            <a:off x="232409" y="-3684064"/>
            <a:ext cx="4686301" cy="2308324"/>
          </a:xfrm>
          <a:prstGeom prst="rect">
            <a:avLst/>
          </a:prstGeom>
          <a:noFill/>
        </p:spPr>
        <p:txBody>
          <a:bodyPr wrap="square" rtlCol="0">
            <a:spAutoFit/>
          </a:bodyPr>
          <a:lstStyle/>
          <a:p>
            <a:pPr algn="just"/>
            <a:r>
              <a:rPr lang="en-US" sz="1600" b="0" i="0" dirty="0">
                <a:solidFill>
                  <a:srgbClr val="333333"/>
                </a:solidFill>
                <a:effectLst/>
                <a:latin typeface="Helvetica" pitchFamily="2" charset="0"/>
              </a:rPr>
              <a:t>White corn is a grain crop that belongs to the Gramineae grass family. It is one of the varieties of sweet corn that is grown in different parts of the world. It is not only a grain but also considered a vegetable and a fruit. It is considered grain as it is a dry seed of a species of grass; it is a vegetable when it is harvested before maturity; it is a fruit as per botanical definition as it is the seed-bearing part of a flowering plant.</a:t>
            </a:r>
          </a:p>
        </p:txBody>
      </p:sp>
    </p:spTree>
    <p:extLst>
      <p:ext uri="{BB962C8B-B14F-4D97-AF65-F5344CB8AC3E}">
        <p14:creationId xmlns:p14="http://schemas.microsoft.com/office/powerpoint/2010/main" val="189973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936">
        <p159:morph option="byObject"/>
      </p:transition>
    </mc:Choice>
    <mc:Fallback>
      <p:transition spd="slow" advTm="936">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F495CEC-91C3-1C6F-E69A-2651ECC022AB}"/>
              </a:ext>
            </a:extLst>
          </p:cNvPr>
          <p:cNvPicPr>
            <a:picLocks noChangeAspect="1"/>
          </p:cNvPicPr>
          <p:nvPr/>
        </p:nvPicPr>
        <p:blipFill>
          <a:blip r:embed="rId2"/>
          <a:stretch>
            <a:fillRect/>
          </a:stretch>
        </p:blipFill>
        <p:spPr>
          <a:xfrm rot="19643090">
            <a:off x="-1126889" y="4163126"/>
            <a:ext cx="2467113" cy="3653346"/>
          </a:xfrm>
          <a:prstGeom prst="rect">
            <a:avLst/>
          </a:prstGeom>
        </p:spPr>
      </p:pic>
      <p:pic>
        <p:nvPicPr>
          <p:cNvPr id="19" name="Picture 18">
            <a:extLst>
              <a:ext uri="{FF2B5EF4-FFF2-40B4-BE49-F238E27FC236}">
                <a16:creationId xmlns:a16="http://schemas.microsoft.com/office/drawing/2014/main" id="{AC043BBE-6FA9-EE72-5AF0-B1303B027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196" y="177800"/>
            <a:ext cx="3356429" cy="3356429"/>
          </a:xfrm>
          <a:prstGeom prst="rect">
            <a:avLst/>
          </a:prstGeom>
        </p:spPr>
      </p:pic>
      <p:pic>
        <p:nvPicPr>
          <p:cNvPr id="21" name="Picture 20">
            <a:extLst>
              <a:ext uri="{FF2B5EF4-FFF2-40B4-BE49-F238E27FC236}">
                <a16:creationId xmlns:a16="http://schemas.microsoft.com/office/drawing/2014/main" id="{366C3484-2D9A-C101-6F2B-1A714E15096B}"/>
              </a:ext>
            </a:extLst>
          </p:cNvPr>
          <p:cNvPicPr>
            <a:picLocks noChangeAspect="1"/>
          </p:cNvPicPr>
          <p:nvPr/>
        </p:nvPicPr>
        <p:blipFill rotWithShape="1">
          <a:blip r:embed="rId4">
            <a:extLst>
              <a:ext uri="{28A0092B-C50C-407E-A947-70E740481C1C}">
                <a14:useLocalDpi xmlns:a14="http://schemas.microsoft.com/office/drawing/2010/main" val="0"/>
              </a:ext>
            </a:extLst>
          </a:blip>
          <a:srcRect t="27997" b="11995"/>
          <a:stretch/>
        </p:blipFill>
        <p:spPr>
          <a:xfrm>
            <a:off x="5170196" y="3786295"/>
            <a:ext cx="6856962" cy="2743200"/>
          </a:xfrm>
          <a:prstGeom prst="rect">
            <a:avLst/>
          </a:prstGeom>
        </p:spPr>
      </p:pic>
      <p:pic>
        <p:nvPicPr>
          <p:cNvPr id="23" name="Picture 22">
            <a:extLst>
              <a:ext uri="{FF2B5EF4-FFF2-40B4-BE49-F238E27FC236}">
                <a16:creationId xmlns:a16="http://schemas.microsoft.com/office/drawing/2014/main" id="{FC9C21D3-5298-3B00-1E16-F4EC870590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0730" y="177800"/>
            <a:ext cx="3356428" cy="3356428"/>
          </a:xfrm>
          <a:prstGeom prst="rect">
            <a:avLst/>
          </a:prstGeom>
        </p:spPr>
      </p:pic>
      <p:sp>
        <p:nvSpPr>
          <p:cNvPr id="24" name="TextBox 23">
            <a:extLst>
              <a:ext uri="{FF2B5EF4-FFF2-40B4-BE49-F238E27FC236}">
                <a16:creationId xmlns:a16="http://schemas.microsoft.com/office/drawing/2014/main" id="{3D9033A1-FE49-3FF8-5273-8F7FB5E48090}"/>
              </a:ext>
            </a:extLst>
          </p:cNvPr>
          <p:cNvSpPr txBox="1"/>
          <p:nvPr/>
        </p:nvSpPr>
        <p:spPr>
          <a:xfrm flipH="1">
            <a:off x="232409" y="2329604"/>
            <a:ext cx="4686301" cy="2308324"/>
          </a:xfrm>
          <a:prstGeom prst="rect">
            <a:avLst/>
          </a:prstGeom>
          <a:noFill/>
        </p:spPr>
        <p:txBody>
          <a:bodyPr wrap="square" rtlCol="0">
            <a:spAutoFit/>
          </a:bodyPr>
          <a:lstStyle/>
          <a:p>
            <a:pPr algn="just"/>
            <a:r>
              <a:rPr lang="en-US" sz="1600" b="0" i="0" dirty="0">
                <a:solidFill>
                  <a:srgbClr val="333333"/>
                </a:solidFill>
                <a:effectLst/>
                <a:latin typeface="Helvetica" pitchFamily="2" charset="0"/>
              </a:rPr>
              <a:t>White corn is a grain crop that belongs to the Gramineae grass family. It is one of the varieties of sweet corn that is grown in different parts of the world. It is not only a grain but also considered a vegetable and a fruit. It is considered grain as it is a dry seed of a species of grass; it is a vegetable when it is harvested before maturity; it is a fruit as per botanical definition as it is the seed-bearing part of a flowering plant.</a:t>
            </a:r>
          </a:p>
        </p:txBody>
      </p:sp>
      <p:sp>
        <p:nvSpPr>
          <p:cNvPr id="25" name="Text Placeholder 2">
            <a:extLst>
              <a:ext uri="{FF2B5EF4-FFF2-40B4-BE49-F238E27FC236}">
                <a16:creationId xmlns:a16="http://schemas.microsoft.com/office/drawing/2014/main" id="{1CBA9E70-4ED1-E95A-71F4-45B9DBED1DCA}"/>
              </a:ext>
            </a:extLst>
          </p:cNvPr>
          <p:cNvSpPr txBox="1">
            <a:spLocks/>
          </p:cNvSpPr>
          <p:nvPr/>
        </p:nvSpPr>
        <p:spPr>
          <a:xfrm>
            <a:off x="232409" y="274239"/>
            <a:ext cx="3971291" cy="12370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rgbClr val="262626"/>
                </a:solidFill>
                <a:latin typeface="Helvetica Neue" pitchFamily="50" charset="0"/>
                <a:ea typeface="Lato Black" panose="020F0502020204030203" pitchFamily="34" charset="0"/>
                <a:cs typeface="Lato Black" panose="020F0502020204030203" pitchFamily="34" charset="0"/>
              </a:rPr>
              <a:t>WHITE CORN</a:t>
            </a:r>
          </a:p>
        </p:txBody>
      </p:sp>
      <p:sp>
        <p:nvSpPr>
          <p:cNvPr id="38" name="Text Placeholder 2">
            <a:extLst>
              <a:ext uri="{FF2B5EF4-FFF2-40B4-BE49-F238E27FC236}">
                <a16:creationId xmlns:a16="http://schemas.microsoft.com/office/drawing/2014/main" id="{791D959F-B4EA-3F7D-9D26-02AAA5640EAD}"/>
              </a:ext>
            </a:extLst>
          </p:cNvPr>
          <p:cNvSpPr txBox="1">
            <a:spLocks/>
          </p:cNvSpPr>
          <p:nvPr/>
        </p:nvSpPr>
        <p:spPr>
          <a:xfrm>
            <a:off x="716673" y="-1890149"/>
            <a:ext cx="4453523" cy="12370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rgbClr val="262626"/>
                </a:solidFill>
                <a:latin typeface="Helvetica Neue" pitchFamily="50" charset="0"/>
                <a:ea typeface="Lato Black" panose="020F0502020204030203" pitchFamily="34" charset="0"/>
                <a:cs typeface="Lato Black" panose="020F0502020204030203" pitchFamily="34" charset="0"/>
              </a:rPr>
              <a:t>YELLOW CORN</a:t>
            </a:r>
          </a:p>
          <a:p>
            <a:pPr marL="0" indent="0">
              <a:buNone/>
            </a:pPr>
            <a:r>
              <a:rPr lang="en-US" sz="4000" b="1" spc="300" dirty="0">
                <a:solidFill>
                  <a:srgbClr val="262626"/>
                </a:solidFill>
                <a:latin typeface="Helvetica Neue" pitchFamily="50" charset="0"/>
                <a:ea typeface="Lato Black" panose="020F0502020204030203" pitchFamily="34" charset="0"/>
                <a:cs typeface="Lato Black" panose="020F0502020204030203" pitchFamily="34" charset="0"/>
              </a:rPr>
              <a:t>FLOUR</a:t>
            </a:r>
          </a:p>
        </p:txBody>
      </p:sp>
      <p:pic>
        <p:nvPicPr>
          <p:cNvPr id="39" name="Picture 38">
            <a:extLst>
              <a:ext uri="{FF2B5EF4-FFF2-40B4-BE49-F238E27FC236}">
                <a16:creationId xmlns:a16="http://schemas.microsoft.com/office/drawing/2014/main" id="{D0DA0FB1-B233-C60C-C686-F56F573A52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3673" y="-7338283"/>
            <a:ext cx="5949453" cy="3047280"/>
          </a:xfrm>
          <a:prstGeom prst="rect">
            <a:avLst/>
          </a:prstGeom>
        </p:spPr>
      </p:pic>
      <p:sp>
        <p:nvSpPr>
          <p:cNvPr id="40" name="TextBox 39">
            <a:extLst>
              <a:ext uri="{FF2B5EF4-FFF2-40B4-BE49-F238E27FC236}">
                <a16:creationId xmlns:a16="http://schemas.microsoft.com/office/drawing/2014/main" id="{C0DCF391-FFEA-93F9-F1EB-39A267BC04A5}"/>
              </a:ext>
            </a:extLst>
          </p:cNvPr>
          <p:cNvSpPr txBox="1"/>
          <p:nvPr/>
        </p:nvSpPr>
        <p:spPr>
          <a:xfrm flipH="1">
            <a:off x="5703673" y="-1704381"/>
            <a:ext cx="5831037" cy="1323439"/>
          </a:xfrm>
          <a:prstGeom prst="rect">
            <a:avLst/>
          </a:prstGeom>
          <a:noFill/>
        </p:spPr>
        <p:txBody>
          <a:bodyPr wrap="square" rtlCol="0">
            <a:spAutoFit/>
          </a:bodyPr>
          <a:lstStyle/>
          <a:p>
            <a:pPr algn="just"/>
            <a:r>
              <a:rPr lang="en-US" sz="2000" i="0" dirty="0">
                <a:solidFill>
                  <a:srgbClr val="333333"/>
                </a:solidFill>
                <a:effectLst/>
                <a:latin typeface="Helvetica" pitchFamily="2" charset="0"/>
              </a:rPr>
              <a:t>Yellow Corn Flour is used as a thickening agent in liquid-based foods (</a:t>
            </a:r>
            <a:r>
              <a:rPr lang="en-US" sz="2000" i="0" dirty="0" err="1">
                <a:solidFill>
                  <a:srgbClr val="333333"/>
                </a:solidFill>
                <a:effectLst/>
                <a:latin typeface="Helvetica" pitchFamily="2" charset="0"/>
              </a:rPr>
              <a:t>e.g</a:t>
            </a:r>
            <a:r>
              <a:rPr lang="en-US" sz="2000" i="0" dirty="0">
                <a:solidFill>
                  <a:srgbClr val="333333"/>
                </a:solidFill>
                <a:effectLst/>
                <a:latin typeface="Helvetica" pitchFamily="2" charset="0"/>
              </a:rPr>
              <a:t>, soup, sauces, gravies, custard), usually by mixing it with a lower-temperature liquid to form a paste or slurry.</a:t>
            </a:r>
          </a:p>
        </p:txBody>
      </p:sp>
    </p:spTree>
    <p:extLst>
      <p:ext uri="{BB962C8B-B14F-4D97-AF65-F5344CB8AC3E}">
        <p14:creationId xmlns:p14="http://schemas.microsoft.com/office/powerpoint/2010/main" val="12623883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21">
        <p159:morph option="byObject"/>
      </p:transition>
    </mc:Choice>
    <mc:Fallback>
      <p:transition spd="slow" advTm="721">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F40801-659D-8430-DE31-39A55C829190}"/>
              </a:ext>
            </a:extLst>
          </p:cNvPr>
          <p:cNvPicPr>
            <a:picLocks noChangeAspect="1"/>
          </p:cNvPicPr>
          <p:nvPr/>
        </p:nvPicPr>
        <p:blipFill>
          <a:blip r:embed="rId2"/>
          <a:stretch>
            <a:fillRect/>
          </a:stretch>
        </p:blipFill>
        <p:spPr>
          <a:xfrm rot="17724502">
            <a:off x="41263" y="6929329"/>
            <a:ext cx="2467113" cy="3653346"/>
          </a:xfrm>
          <a:prstGeom prst="rect">
            <a:avLst/>
          </a:prstGeom>
        </p:spPr>
      </p:pic>
      <p:pic>
        <p:nvPicPr>
          <p:cNvPr id="13" name="Picture 12">
            <a:extLst>
              <a:ext uri="{FF2B5EF4-FFF2-40B4-BE49-F238E27FC236}">
                <a16:creationId xmlns:a16="http://schemas.microsoft.com/office/drawing/2014/main" id="{6C53F043-5365-3A3A-32C8-5C00F49AF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196" y="7106615"/>
            <a:ext cx="3356429" cy="3356429"/>
          </a:xfrm>
          <a:prstGeom prst="rect">
            <a:avLst/>
          </a:prstGeom>
        </p:spPr>
      </p:pic>
      <p:pic>
        <p:nvPicPr>
          <p:cNvPr id="15" name="Picture 14">
            <a:extLst>
              <a:ext uri="{FF2B5EF4-FFF2-40B4-BE49-F238E27FC236}">
                <a16:creationId xmlns:a16="http://schemas.microsoft.com/office/drawing/2014/main" id="{C484BA2F-DF3A-9775-7509-F01ECCE08350}"/>
              </a:ext>
            </a:extLst>
          </p:cNvPr>
          <p:cNvPicPr>
            <a:picLocks noChangeAspect="1"/>
          </p:cNvPicPr>
          <p:nvPr/>
        </p:nvPicPr>
        <p:blipFill rotWithShape="1">
          <a:blip r:embed="rId4">
            <a:extLst>
              <a:ext uri="{28A0092B-C50C-407E-A947-70E740481C1C}">
                <a14:useLocalDpi xmlns:a14="http://schemas.microsoft.com/office/drawing/2010/main" val="0"/>
              </a:ext>
            </a:extLst>
          </a:blip>
          <a:srcRect t="27997" b="11995"/>
          <a:stretch/>
        </p:blipFill>
        <p:spPr>
          <a:xfrm>
            <a:off x="5170196" y="11032531"/>
            <a:ext cx="6856962" cy="2743200"/>
          </a:xfrm>
          <a:prstGeom prst="rect">
            <a:avLst/>
          </a:prstGeom>
        </p:spPr>
      </p:pic>
      <p:pic>
        <p:nvPicPr>
          <p:cNvPr id="16" name="Picture 15">
            <a:extLst>
              <a:ext uri="{FF2B5EF4-FFF2-40B4-BE49-F238E27FC236}">
                <a16:creationId xmlns:a16="http://schemas.microsoft.com/office/drawing/2014/main" id="{5470104F-52D0-F756-9221-3BD5F4A9E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0730" y="7925328"/>
            <a:ext cx="3356428" cy="3356428"/>
          </a:xfrm>
          <a:prstGeom prst="rect">
            <a:avLst/>
          </a:prstGeom>
        </p:spPr>
      </p:pic>
      <p:sp>
        <p:nvSpPr>
          <p:cNvPr id="18" name="TextBox 17">
            <a:extLst>
              <a:ext uri="{FF2B5EF4-FFF2-40B4-BE49-F238E27FC236}">
                <a16:creationId xmlns:a16="http://schemas.microsoft.com/office/drawing/2014/main" id="{21365BD9-4A49-8C8F-8A94-511A18CB8280}"/>
              </a:ext>
            </a:extLst>
          </p:cNvPr>
          <p:cNvSpPr txBox="1"/>
          <p:nvPr/>
        </p:nvSpPr>
        <p:spPr>
          <a:xfrm flipH="1">
            <a:off x="-5578953" y="2329604"/>
            <a:ext cx="4686301" cy="2308324"/>
          </a:xfrm>
          <a:prstGeom prst="rect">
            <a:avLst/>
          </a:prstGeom>
          <a:noFill/>
        </p:spPr>
        <p:txBody>
          <a:bodyPr wrap="square" rtlCol="0">
            <a:spAutoFit/>
          </a:bodyPr>
          <a:lstStyle/>
          <a:p>
            <a:pPr algn="just"/>
            <a:r>
              <a:rPr lang="en-US" sz="1600" b="0" i="0" dirty="0">
                <a:solidFill>
                  <a:schemeClr val="tx1">
                    <a:lumMod val="75000"/>
                    <a:lumOff val="25000"/>
                  </a:schemeClr>
                </a:solidFill>
                <a:effectLst/>
                <a:latin typeface="Helvetica" pitchFamily="2" charset="0"/>
              </a:rPr>
              <a:t>White corn is a grain crop that belongs to the Gramineae grass family. It is one of the varieties of sweet corn that is grown in different parts of the world. It is not only a grain but also considered a vegetable and a fruit. It is considered grain as it is a dry seed of a species of grass; it is a vegetable when it is harvested before maturity; it is a fruit as per botanical definition as it is the seed-bearing part of a flowering plant.</a:t>
            </a:r>
          </a:p>
        </p:txBody>
      </p:sp>
      <p:sp>
        <p:nvSpPr>
          <p:cNvPr id="19" name="Text Placeholder 2">
            <a:extLst>
              <a:ext uri="{FF2B5EF4-FFF2-40B4-BE49-F238E27FC236}">
                <a16:creationId xmlns:a16="http://schemas.microsoft.com/office/drawing/2014/main" id="{57DDA017-F207-F5B7-D693-FC78E0F7C416}"/>
              </a:ext>
            </a:extLst>
          </p:cNvPr>
          <p:cNvSpPr txBox="1">
            <a:spLocks/>
          </p:cNvSpPr>
          <p:nvPr/>
        </p:nvSpPr>
        <p:spPr>
          <a:xfrm>
            <a:off x="-9905476" y="274239"/>
            <a:ext cx="3971291" cy="12370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rgbClr val="262626"/>
                </a:solidFill>
                <a:latin typeface="Helvetica Neue" pitchFamily="50" charset="0"/>
                <a:ea typeface="Lato Black" panose="020F0502020204030203" pitchFamily="34" charset="0"/>
                <a:cs typeface="Lato Black" panose="020F0502020204030203" pitchFamily="34" charset="0"/>
              </a:rPr>
              <a:t>WHITE CORN</a:t>
            </a:r>
          </a:p>
        </p:txBody>
      </p:sp>
      <p:sp>
        <p:nvSpPr>
          <p:cNvPr id="26" name="TextBox 25">
            <a:extLst>
              <a:ext uri="{FF2B5EF4-FFF2-40B4-BE49-F238E27FC236}">
                <a16:creationId xmlns:a16="http://schemas.microsoft.com/office/drawing/2014/main" id="{6AB6D1BB-7D52-9838-704A-41D87FE790E4}"/>
              </a:ext>
            </a:extLst>
          </p:cNvPr>
          <p:cNvSpPr txBox="1"/>
          <p:nvPr/>
        </p:nvSpPr>
        <p:spPr>
          <a:xfrm flipH="1">
            <a:off x="5703673" y="4406133"/>
            <a:ext cx="5831037" cy="1323439"/>
          </a:xfrm>
          <a:prstGeom prst="rect">
            <a:avLst/>
          </a:prstGeom>
          <a:noFill/>
        </p:spPr>
        <p:txBody>
          <a:bodyPr wrap="square" rtlCol="0">
            <a:spAutoFit/>
          </a:bodyPr>
          <a:lstStyle/>
          <a:p>
            <a:pPr algn="just"/>
            <a:r>
              <a:rPr lang="en-US" sz="2000" i="0" dirty="0">
                <a:solidFill>
                  <a:schemeClr val="tx1">
                    <a:lumMod val="75000"/>
                    <a:lumOff val="25000"/>
                  </a:schemeClr>
                </a:solidFill>
                <a:effectLst/>
                <a:latin typeface="Helvetica" pitchFamily="2" charset="0"/>
              </a:rPr>
              <a:t>Yellow Corn Flour is used as a thickening agent in liquid-based foods (</a:t>
            </a:r>
            <a:r>
              <a:rPr lang="en-US" sz="2000" i="0" dirty="0" err="1">
                <a:solidFill>
                  <a:schemeClr val="tx1">
                    <a:lumMod val="75000"/>
                    <a:lumOff val="25000"/>
                  </a:schemeClr>
                </a:solidFill>
                <a:effectLst/>
                <a:latin typeface="Helvetica" pitchFamily="2" charset="0"/>
              </a:rPr>
              <a:t>e.g</a:t>
            </a:r>
            <a:r>
              <a:rPr lang="en-US" sz="2000" i="0" dirty="0">
                <a:solidFill>
                  <a:schemeClr val="tx1">
                    <a:lumMod val="75000"/>
                    <a:lumOff val="25000"/>
                  </a:schemeClr>
                </a:solidFill>
                <a:effectLst/>
                <a:latin typeface="Helvetica" pitchFamily="2" charset="0"/>
              </a:rPr>
              <a:t>, soup, sauces, gravies, custard), usually by mixing it with a lower-temperature liquid to form a paste or slurry.</a:t>
            </a:r>
          </a:p>
        </p:txBody>
      </p:sp>
      <p:sp>
        <p:nvSpPr>
          <p:cNvPr id="27" name="Text Placeholder 2">
            <a:extLst>
              <a:ext uri="{FF2B5EF4-FFF2-40B4-BE49-F238E27FC236}">
                <a16:creationId xmlns:a16="http://schemas.microsoft.com/office/drawing/2014/main" id="{A7174ACD-867B-7626-64A5-EF24C4985BC1}"/>
              </a:ext>
            </a:extLst>
          </p:cNvPr>
          <p:cNvSpPr txBox="1">
            <a:spLocks/>
          </p:cNvSpPr>
          <p:nvPr/>
        </p:nvSpPr>
        <p:spPr>
          <a:xfrm>
            <a:off x="716673" y="1386749"/>
            <a:ext cx="4453523" cy="12370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YELLOW CORN</a:t>
            </a:r>
          </a:p>
          <a:p>
            <a:pPr marL="0" indent="0">
              <a:buNone/>
            </a:pPr>
            <a:r>
              <a:rPr lang="en-US" sz="4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FLOUR</a:t>
            </a:r>
          </a:p>
        </p:txBody>
      </p:sp>
      <p:pic>
        <p:nvPicPr>
          <p:cNvPr id="29" name="Picture 28">
            <a:extLst>
              <a:ext uri="{FF2B5EF4-FFF2-40B4-BE49-F238E27FC236}">
                <a16:creationId xmlns:a16="http://schemas.microsoft.com/office/drawing/2014/main" id="{2869C9D2-27AF-7E7B-8396-9F088AB1E4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824" y="3610630"/>
            <a:ext cx="4117373" cy="2743200"/>
          </a:xfrm>
          <a:prstGeom prst="rect">
            <a:avLst/>
          </a:prstGeom>
        </p:spPr>
      </p:pic>
      <p:pic>
        <p:nvPicPr>
          <p:cNvPr id="31" name="Picture 30">
            <a:extLst>
              <a:ext uri="{FF2B5EF4-FFF2-40B4-BE49-F238E27FC236}">
                <a16:creationId xmlns:a16="http://schemas.microsoft.com/office/drawing/2014/main" id="{B58573DE-4FB4-679F-BD11-1C243F37DB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3674" y="481640"/>
            <a:ext cx="5949453" cy="3047280"/>
          </a:xfrm>
          <a:prstGeom prst="rect">
            <a:avLst/>
          </a:prstGeom>
        </p:spPr>
      </p:pic>
      <p:pic>
        <p:nvPicPr>
          <p:cNvPr id="39" name="Picture 38">
            <a:extLst>
              <a:ext uri="{FF2B5EF4-FFF2-40B4-BE49-F238E27FC236}">
                <a16:creationId xmlns:a16="http://schemas.microsoft.com/office/drawing/2014/main" id="{3D3D85B6-D8DC-C94A-8D69-ED272EF25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019" y="12332523"/>
            <a:ext cx="4588895" cy="2886415"/>
          </a:xfrm>
          <a:prstGeom prst="rect">
            <a:avLst/>
          </a:prstGeom>
        </p:spPr>
      </p:pic>
      <p:sp>
        <p:nvSpPr>
          <p:cNvPr id="40" name="TextBox 39">
            <a:extLst>
              <a:ext uri="{FF2B5EF4-FFF2-40B4-BE49-F238E27FC236}">
                <a16:creationId xmlns:a16="http://schemas.microsoft.com/office/drawing/2014/main" id="{1D9D3880-C52C-15C2-9928-FD1755B8290F}"/>
              </a:ext>
            </a:extLst>
          </p:cNvPr>
          <p:cNvSpPr txBox="1"/>
          <p:nvPr/>
        </p:nvSpPr>
        <p:spPr>
          <a:xfrm flipH="1">
            <a:off x="5703672" y="12988575"/>
            <a:ext cx="5916827" cy="2800767"/>
          </a:xfrm>
          <a:prstGeom prst="rect">
            <a:avLst/>
          </a:prstGeom>
          <a:noFill/>
        </p:spPr>
        <p:txBody>
          <a:bodyPr wrap="square" rtlCol="0">
            <a:spAutoFit/>
          </a:bodyPr>
          <a:lstStyle/>
          <a:p>
            <a:pPr algn="just"/>
            <a:r>
              <a:rPr lang="en-US" sz="1600" b="0" i="0" dirty="0">
                <a:solidFill>
                  <a:schemeClr val="tx1">
                    <a:lumMod val="75000"/>
                    <a:lumOff val="25000"/>
                  </a:schemeClr>
                </a:solidFill>
                <a:effectLst/>
                <a:latin typeface="trebuchet ms" panose="020B0603020202020204" pitchFamily="34" charset="0"/>
              </a:rPr>
              <a:t>White Corn flour is Milled from dried corn kernels and is not corn meal.  It is finer in texture, not gritty like cornmeal.   It can be used in any recipe calling for cornmeal to produce of smoother feel to the food. White Corn flour can also substitute up to one fourth the flour in bread and baked goods for some unique taste sensations.</a:t>
            </a:r>
          </a:p>
          <a:p>
            <a:pPr algn="just"/>
            <a:r>
              <a:rPr lang="en-US" sz="1600" b="0" i="0" dirty="0">
                <a:solidFill>
                  <a:schemeClr val="tx1">
                    <a:lumMod val="75000"/>
                    <a:lumOff val="25000"/>
                  </a:schemeClr>
                </a:solidFill>
                <a:effectLst/>
                <a:latin typeface="trebuchet ms" panose="020B0603020202020204" pitchFamily="34" charset="0"/>
              </a:rPr>
              <a:t>White Corn flour is very useful for gluten-free quick breads. Because corn flour contains no gluten, it must be blended with wheat flour when preparing yeasted breads. </a:t>
            </a:r>
          </a:p>
          <a:p>
            <a:pPr algn="just"/>
            <a:r>
              <a:rPr lang="en-US" sz="1600" b="0" i="0" dirty="0">
                <a:solidFill>
                  <a:schemeClr val="tx1">
                    <a:lumMod val="75000"/>
                    <a:lumOff val="25000"/>
                  </a:schemeClr>
                </a:solidFill>
                <a:effectLst/>
                <a:latin typeface="trebuchet ms" panose="020B0603020202020204" pitchFamily="34" charset="0"/>
              </a:rPr>
              <a:t>An interesting substitute in baking, tortillas, muffins, pancakes and cornbread.</a:t>
            </a:r>
          </a:p>
        </p:txBody>
      </p:sp>
      <p:sp>
        <p:nvSpPr>
          <p:cNvPr id="41" name="Text Placeholder 2">
            <a:extLst>
              <a:ext uri="{FF2B5EF4-FFF2-40B4-BE49-F238E27FC236}">
                <a16:creationId xmlns:a16="http://schemas.microsoft.com/office/drawing/2014/main" id="{CEB82E05-7404-A236-1802-B0071F6847EB}"/>
              </a:ext>
            </a:extLst>
          </p:cNvPr>
          <p:cNvSpPr txBox="1">
            <a:spLocks/>
          </p:cNvSpPr>
          <p:nvPr/>
        </p:nvSpPr>
        <p:spPr>
          <a:xfrm>
            <a:off x="5703673" y="8538556"/>
            <a:ext cx="4453523" cy="12370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WHITE CORN</a:t>
            </a:r>
          </a:p>
          <a:p>
            <a:pPr marL="0" indent="0">
              <a:buNone/>
            </a:pPr>
            <a:r>
              <a:rPr lang="en-US" sz="4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FLOUR</a:t>
            </a:r>
          </a:p>
        </p:txBody>
      </p:sp>
      <p:pic>
        <p:nvPicPr>
          <p:cNvPr id="42" name="Picture 41">
            <a:extLst>
              <a:ext uri="{FF2B5EF4-FFF2-40B4-BE49-F238E27FC236}">
                <a16:creationId xmlns:a16="http://schemas.microsoft.com/office/drawing/2014/main" id="{58A4DFDB-3259-CF7C-CD9C-D8FED5469C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426" y="7473793"/>
            <a:ext cx="4158082" cy="3210039"/>
          </a:xfrm>
          <a:prstGeom prst="rect">
            <a:avLst/>
          </a:prstGeom>
        </p:spPr>
      </p:pic>
    </p:spTree>
    <p:extLst>
      <p:ext uri="{BB962C8B-B14F-4D97-AF65-F5344CB8AC3E}">
        <p14:creationId xmlns:p14="http://schemas.microsoft.com/office/powerpoint/2010/main" val="3085033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001">
        <p159:morph option="byObject"/>
      </p:transition>
    </mc:Choice>
    <mc:Fallback>
      <p:transition spd="slow" advTm="1001">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B7084E-BBA5-7283-37DB-DCDF29D99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019" y="3819172"/>
            <a:ext cx="4588895" cy="2886415"/>
          </a:xfrm>
          <a:prstGeom prst="rect">
            <a:avLst/>
          </a:prstGeom>
        </p:spPr>
      </p:pic>
      <p:sp>
        <p:nvSpPr>
          <p:cNvPr id="26" name="TextBox 25">
            <a:extLst>
              <a:ext uri="{FF2B5EF4-FFF2-40B4-BE49-F238E27FC236}">
                <a16:creationId xmlns:a16="http://schemas.microsoft.com/office/drawing/2014/main" id="{6AB6D1BB-7D52-9838-704A-41D87FE790E4}"/>
              </a:ext>
            </a:extLst>
          </p:cNvPr>
          <p:cNvSpPr txBox="1"/>
          <p:nvPr/>
        </p:nvSpPr>
        <p:spPr>
          <a:xfrm flipH="1">
            <a:off x="5703672" y="2749515"/>
            <a:ext cx="5916827" cy="2800767"/>
          </a:xfrm>
          <a:prstGeom prst="rect">
            <a:avLst/>
          </a:prstGeom>
          <a:noFill/>
        </p:spPr>
        <p:txBody>
          <a:bodyPr wrap="square" rtlCol="0">
            <a:spAutoFit/>
          </a:bodyPr>
          <a:lstStyle/>
          <a:p>
            <a:pPr algn="just"/>
            <a:r>
              <a:rPr lang="en-US" sz="1600" b="0" i="0" dirty="0">
                <a:solidFill>
                  <a:schemeClr val="tx1">
                    <a:lumMod val="75000"/>
                    <a:lumOff val="25000"/>
                  </a:schemeClr>
                </a:solidFill>
                <a:effectLst/>
                <a:latin typeface="trebuchet ms" panose="020B0603020202020204" pitchFamily="34" charset="0"/>
              </a:rPr>
              <a:t>White Corn flour is Milled from dried corn kernels and is not corn meal.  It is finer in texture, not gritty like cornmeal.   It can be used in any recipe calling for cornmeal to produce of smoother feel to the food. White Corn flour can also substitute up to one fourth the flour in bread and baked goods for some unique taste sensations.</a:t>
            </a:r>
          </a:p>
          <a:p>
            <a:pPr algn="just"/>
            <a:r>
              <a:rPr lang="en-US" sz="1600" b="0" i="0" dirty="0">
                <a:solidFill>
                  <a:schemeClr val="tx1">
                    <a:lumMod val="75000"/>
                    <a:lumOff val="25000"/>
                  </a:schemeClr>
                </a:solidFill>
                <a:effectLst/>
                <a:latin typeface="trebuchet ms" panose="020B0603020202020204" pitchFamily="34" charset="0"/>
              </a:rPr>
              <a:t>White Corn flour is very useful for gluten-free quick breads. Because corn flour contains no gluten, it must be blended with wheat flour when preparing yeasted breads. </a:t>
            </a:r>
          </a:p>
          <a:p>
            <a:pPr algn="just"/>
            <a:r>
              <a:rPr lang="en-US" sz="1600" b="0" i="0" dirty="0">
                <a:solidFill>
                  <a:schemeClr val="tx1">
                    <a:lumMod val="75000"/>
                    <a:lumOff val="25000"/>
                  </a:schemeClr>
                </a:solidFill>
                <a:effectLst/>
                <a:latin typeface="trebuchet ms" panose="020B0603020202020204" pitchFamily="34" charset="0"/>
              </a:rPr>
              <a:t>An interesting substitute in baking, tortillas, muffins, pancakes and cornbread.</a:t>
            </a:r>
          </a:p>
        </p:txBody>
      </p:sp>
      <p:sp>
        <p:nvSpPr>
          <p:cNvPr id="27" name="Text Placeholder 2">
            <a:extLst>
              <a:ext uri="{FF2B5EF4-FFF2-40B4-BE49-F238E27FC236}">
                <a16:creationId xmlns:a16="http://schemas.microsoft.com/office/drawing/2014/main" id="{A7174ACD-867B-7626-64A5-EF24C4985BC1}"/>
              </a:ext>
            </a:extLst>
          </p:cNvPr>
          <p:cNvSpPr txBox="1">
            <a:spLocks/>
          </p:cNvSpPr>
          <p:nvPr/>
        </p:nvSpPr>
        <p:spPr>
          <a:xfrm>
            <a:off x="5703673" y="704675"/>
            <a:ext cx="4453523" cy="12370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WHITE CORN</a:t>
            </a:r>
          </a:p>
          <a:p>
            <a:pPr marL="0" indent="0">
              <a:buNone/>
            </a:pPr>
            <a:r>
              <a:rPr lang="en-US" sz="4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FLOUR</a:t>
            </a:r>
          </a:p>
        </p:txBody>
      </p:sp>
      <p:pic>
        <p:nvPicPr>
          <p:cNvPr id="3" name="Picture 2">
            <a:extLst>
              <a:ext uri="{FF2B5EF4-FFF2-40B4-BE49-F238E27FC236}">
                <a16:creationId xmlns:a16="http://schemas.microsoft.com/office/drawing/2014/main" id="{B7CC340B-BA91-7E98-EEBE-B8D6FF1D1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26" y="609133"/>
            <a:ext cx="4158082" cy="3210039"/>
          </a:xfrm>
          <a:prstGeom prst="rect">
            <a:avLst/>
          </a:prstGeom>
        </p:spPr>
      </p:pic>
      <p:sp>
        <p:nvSpPr>
          <p:cNvPr id="6" name="TextBox 5">
            <a:extLst>
              <a:ext uri="{FF2B5EF4-FFF2-40B4-BE49-F238E27FC236}">
                <a16:creationId xmlns:a16="http://schemas.microsoft.com/office/drawing/2014/main" id="{2A697091-4B57-D9A9-8F59-01476AFEB619}"/>
              </a:ext>
            </a:extLst>
          </p:cNvPr>
          <p:cNvSpPr txBox="1"/>
          <p:nvPr/>
        </p:nvSpPr>
        <p:spPr>
          <a:xfrm flipH="1">
            <a:off x="5703673" y="-4262825"/>
            <a:ext cx="5831037" cy="1323439"/>
          </a:xfrm>
          <a:prstGeom prst="rect">
            <a:avLst/>
          </a:prstGeom>
          <a:noFill/>
        </p:spPr>
        <p:txBody>
          <a:bodyPr wrap="square" rtlCol="0">
            <a:spAutoFit/>
          </a:bodyPr>
          <a:lstStyle/>
          <a:p>
            <a:pPr algn="just"/>
            <a:r>
              <a:rPr lang="en-US" sz="2000" i="0" dirty="0">
                <a:solidFill>
                  <a:schemeClr val="tx1">
                    <a:lumMod val="75000"/>
                    <a:lumOff val="25000"/>
                  </a:schemeClr>
                </a:solidFill>
                <a:effectLst/>
                <a:latin typeface="Helvetica" pitchFamily="2" charset="0"/>
              </a:rPr>
              <a:t>Yellow Corn Flour is used as a thickening agent in liquid-based foods (</a:t>
            </a:r>
            <a:r>
              <a:rPr lang="en-US" sz="2000" i="0" dirty="0" err="1">
                <a:solidFill>
                  <a:schemeClr val="tx1">
                    <a:lumMod val="75000"/>
                    <a:lumOff val="25000"/>
                  </a:schemeClr>
                </a:solidFill>
                <a:effectLst/>
                <a:latin typeface="Helvetica" pitchFamily="2" charset="0"/>
              </a:rPr>
              <a:t>e.g</a:t>
            </a:r>
            <a:r>
              <a:rPr lang="en-US" sz="2000" i="0" dirty="0">
                <a:solidFill>
                  <a:schemeClr val="tx1">
                    <a:lumMod val="75000"/>
                    <a:lumOff val="25000"/>
                  </a:schemeClr>
                </a:solidFill>
                <a:effectLst/>
                <a:latin typeface="Helvetica" pitchFamily="2" charset="0"/>
              </a:rPr>
              <a:t>, soup, sauces, gravies, custard), usually by mixing it with a lower-temperature liquid to form a paste or slurry.</a:t>
            </a:r>
          </a:p>
        </p:txBody>
      </p:sp>
      <p:sp>
        <p:nvSpPr>
          <p:cNvPr id="7" name="Text Placeholder 2">
            <a:extLst>
              <a:ext uri="{FF2B5EF4-FFF2-40B4-BE49-F238E27FC236}">
                <a16:creationId xmlns:a16="http://schemas.microsoft.com/office/drawing/2014/main" id="{38BC3691-EFE5-CAE1-2416-34300A55280D}"/>
              </a:ext>
            </a:extLst>
          </p:cNvPr>
          <p:cNvSpPr txBox="1">
            <a:spLocks/>
          </p:cNvSpPr>
          <p:nvPr/>
        </p:nvSpPr>
        <p:spPr>
          <a:xfrm>
            <a:off x="716673" y="-7917933"/>
            <a:ext cx="4453523" cy="12370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YELLOW CORN</a:t>
            </a:r>
          </a:p>
          <a:p>
            <a:pPr marL="0" indent="0">
              <a:buNone/>
            </a:pPr>
            <a:r>
              <a:rPr lang="en-US" sz="40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FLOUR</a:t>
            </a:r>
          </a:p>
        </p:txBody>
      </p:sp>
      <p:pic>
        <p:nvPicPr>
          <p:cNvPr id="8" name="Picture 7">
            <a:extLst>
              <a:ext uri="{FF2B5EF4-FFF2-40B4-BE49-F238E27FC236}">
                <a16:creationId xmlns:a16="http://schemas.microsoft.com/office/drawing/2014/main" id="{77AA73C2-599D-C104-99B1-A842ABB74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24" y="-3670427"/>
            <a:ext cx="4117373" cy="2743200"/>
          </a:xfrm>
          <a:prstGeom prst="rect">
            <a:avLst/>
          </a:prstGeom>
        </p:spPr>
      </p:pic>
      <p:pic>
        <p:nvPicPr>
          <p:cNvPr id="9" name="Picture 8">
            <a:extLst>
              <a:ext uri="{FF2B5EF4-FFF2-40B4-BE49-F238E27FC236}">
                <a16:creationId xmlns:a16="http://schemas.microsoft.com/office/drawing/2014/main" id="{0AE6A5F3-6BD4-676F-9690-A2378310F0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3674" y="-8008237"/>
            <a:ext cx="5949453" cy="3047280"/>
          </a:xfrm>
          <a:prstGeom prst="rect">
            <a:avLst/>
          </a:prstGeom>
        </p:spPr>
      </p:pic>
      <p:sp>
        <p:nvSpPr>
          <p:cNvPr id="2" name="Text Placeholder 2">
            <a:extLst>
              <a:ext uri="{FF2B5EF4-FFF2-40B4-BE49-F238E27FC236}">
                <a16:creationId xmlns:a16="http://schemas.microsoft.com/office/drawing/2014/main" id="{B785DF2C-5674-8246-A708-96661136BE63}"/>
              </a:ext>
            </a:extLst>
          </p:cNvPr>
          <p:cNvSpPr txBox="1">
            <a:spLocks/>
          </p:cNvSpPr>
          <p:nvPr/>
        </p:nvSpPr>
        <p:spPr>
          <a:xfrm rot="16200000">
            <a:off x="10902280" y="8447998"/>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4" name="Rectangle 3">
            <a:extLst>
              <a:ext uri="{FF2B5EF4-FFF2-40B4-BE49-F238E27FC236}">
                <a16:creationId xmlns:a16="http://schemas.microsoft.com/office/drawing/2014/main" id="{7D7692FB-3A32-369D-4FD5-5ABC686709E3}"/>
              </a:ext>
            </a:extLst>
          </p:cNvPr>
          <p:cNvSpPr/>
          <p:nvPr/>
        </p:nvSpPr>
        <p:spPr>
          <a:xfrm rot="16200000">
            <a:off x="9785418" y="-2329035"/>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7">
            <a:extLst>
              <a:ext uri="{FF2B5EF4-FFF2-40B4-BE49-F238E27FC236}">
                <a16:creationId xmlns:a16="http://schemas.microsoft.com/office/drawing/2014/main" id="{584720A9-0F68-3F29-BAAF-8C6B2C78F328}"/>
              </a:ext>
            </a:extLst>
          </p:cNvPr>
          <p:cNvPicPr>
            <a:picLocks noChangeAspect="1"/>
          </p:cNvPicPr>
          <p:nvPr/>
        </p:nvPicPr>
        <p:blipFill rotWithShape="1">
          <a:blip r:embed="rId6">
            <a:extLst>
              <a:ext uri="{28A0092B-C50C-407E-A947-70E740481C1C}">
                <a14:useLocalDpi xmlns:a14="http://schemas.microsoft.com/office/drawing/2010/main" val="0"/>
              </a:ext>
            </a:extLst>
          </a:blip>
          <a:srcRect l="29765" r="2431"/>
          <a:stretch/>
        </p:blipFill>
        <p:spPr>
          <a:xfrm>
            <a:off x="296413" y="-3595938"/>
            <a:ext cx="3175565" cy="3137674"/>
          </a:xfrm>
          <a:prstGeom prst="rect">
            <a:avLst/>
          </a:prstGeom>
        </p:spPr>
      </p:pic>
      <p:pic>
        <p:nvPicPr>
          <p:cNvPr id="11" name="Picture Placeholder 13">
            <a:extLst>
              <a:ext uri="{FF2B5EF4-FFF2-40B4-BE49-F238E27FC236}">
                <a16:creationId xmlns:a16="http://schemas.microsoft.com/office/drawing/2014/main" id="{46C20C19-B449-B7D5-6ED5-A858C99C6B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4" r="42846"/>
          <a:stretch/>
        </p:blipFill>
        <p:spPr>
          <a:xfrm>
            <a:off x="188685" y="8391970"/>
            <a:ext cx="3175565" cy="3137674"/>
          </a:xfrm>
          <a:prstGeom prst="rect">
            <a:avLst/>
          </a:prstGeom>
        </p:spPr>
      </p:pic>
      <p:pic>
        <p:nvPicPr>
          <p:cNvPr id="12" name="Picture Placeholder 17">
            <a:extLst>
              <a:ext uri="{FF2B5EF4-FFF2-40B4-BE49-F238E27FC236}">
                <a16:creationId xmlns:a16="http://schemas.microsoft.com/office/drawing/2014/main" id="{1BA27D87-EFAF-7F2F-134B-AD78AF86E47B}"/>
              </a:ext>
            </a:extLst>
          </p:cNvPr>
          <p:cNvPicPr>
            <a:picLocks noChangeAspect="1"/>
          </p:cNvPicPr>
          <p:nvPr/>
        </p:nvPicPr>
        <p:blipFill rotWithShape="1">
          <a:blip r:embed="rId8">
            <a:extLst>
              <a:ext uri="{28A0092B-C50C-407E-A947-70E740481C1C}">
                <a14:useLocalDpi xmlns:a14="http://schemas.microsoft.com/office/drawing/2010/main" val="0"/>
              </a:ext>
            </a:extLst>
          </a:blip>
          <a:srcRect l="723" r="31807"/>
          <a:stretch/>
        </p:blipFill>
        <p:spPr>
          <a:xfrm>
            <a:off x="3471978" y="9141149"/>
            <a:ext cx="3175565" cy="3137674"/>
          </a:xfrm>
          <a:prstGeom prst="rect">
            <a:avLst/>
          </a:prstGeom>
        </p:spPr>
      </p:pic>
      <p:pic>
        <p:nvPicPr>
          <p:cNvPr id="13" name="Picture Placeholder 16">
            <a:extLst>
              <a:ext uri="{FF2B5EF4-FFF2-40B4-BE49-F238E27FC236}">
                <a16:creationId xmlns:a16="http://schemas.microsoft.com/office/drawing/2014/main" id="{E0892718-6005-4167-840A-7371C4606CBA}"/>
              </a:ext>
            </a:extLst>
          </p:cNvPr>
          <p:cNvPicPr>
            <a:picLocks noGrp="1" noChangeAspect="1"/>
          </p:cNvPicPr>
          <p:nvPr>
            <p:ph type="pic" sz="quarter" idx="13"/>
          </p:nvPr>
        </p:nvPicPr>
        <p:blipFill rotWithShape="1">
          <a:blip r:embed="rId9" cstate="print">
            <a:extLst>
              <a:ext uri="{28A0092B-C50C-407E-A947-70E740481C1C}">
                <a14:useLocalDpi xmlns:a14="http://schemas.microsoft.com/office/drawing/2010/main" val="0"/>
              </a:ext>
            </a:extLst>
          </a:blip>
          <a:srcRect l="14397" t="12911" r="-14397" b="12911"/>
          <a:stretch/>
        </p:blipFill>
        <p:spPr>
          <a:xfrm>
            <a:off x="3471978" y="-4478206"/>
            <a:ext cx="3175565" cy="3137674"/>
          </a:xfrm>
        </p:spPr>
      </p:pic>
      <p:sp>
        <p:nvSpPr>
          <p:cNvPr id="16" name="Text Placeholder 2">
            <a:extLst>
              <a:ext uri="{FF2B5EF4-FFF2-40B4-BE49-F238E27FC236}">
                <a16:creationId xmlns:a16="http://schemas.microsoft.com/office/drawing/2014/main" id="{73EF916C-CE37-D70C-F52C-74AE5132C5FC}"/>
              </a:ext>
            </a:extLst>
          </p:cNvPr>
          <p:cNvSpPr txBox="1">
            <a:spLocks/>
          </p:cNvSpPr>
          <p:nvPr/>
        </p:nvSpPr>
        <p:spPr>
          <a:xfrm>
            <a:off x="7283742" y="-7868649"/>
            <a:ext cx="3976914"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base">
              <a:buNone/>
            </a:pPr>
            <a:r>
              <a:rPr lang="en-US" sz="2400" b="1" i="0" dirty="0">
                <a:solidFill>
                  <a:schemeClr val="tx1">
                    <a:lumMod val="75000"/>
                    <a:lumOff val="25000"/>
                  </a:schemeClr>
                </a:solidFill>
                <a:effectLst/>
                <a:latin typeface="Helvetica Neue"/>
              </a:rPr>
              <a:t>WHEAT FLOUR-ALL KIND</a:t>
            </a:r>
          </a:p>
        </p:txBody>
      </p:sp>
      <p:sp>
        <p:nvSpPr>
          <p:cNvPr id="17" name="TextBox 16">
            <a:extLst>
              <a:ext uri="{FF2B5EF4-FFF2-40B4-BE49-F238E27FC236}">
                <a16:creationId xmlns:a16="http://schemas.microsoft.com/office/drawing/2014/main" id="{7F09D34B-461A-08DE-1DA6-EA0F47527910}"/>
              </a:ext>
            </a:extLst>
          </p:cNvPr>
          <p:cNvSpPr txBox="1"/>
          <p:nvPr/>
        </p:nvSpPr>
        <p:spPr>
          <a:xfrm flipH="1">
            <a:off x="7283741" y="-2652632"/>
            <a:ext cx="4258225" cy="2062103"/>
          </a:xfrm>
          <a:prstGeom prst="rect">
            <a:avLst/>
          </a:prstGeom>
          <a:noFill/>
        </p:spPr>
        <p:txBody>
          <a:bodyPr wrap="square" rtlCol="0">
            <a:spAutoFit/>
          </a:bodyPr>
          <a:lstStyle/>
          <a:p>
            <a:pPr algn="just" fontAlgn="base"/>
            <a:r>
              <a:rPr lang="en-US" sz="1600" dirty="0">
                <a:solidFill>
                  <a:srgbClr val="000000"/>
                </a:solidFill>
                <a:latin typeface="Helvetica" pitchFamily="2" charset="0"/>
              </a:rPr>
              <a:t>Wheat Flour </a:t>
            </a:r>
            <a:r>
              <a:rPr lang="en-US" sz="1600" b="0" i="0" dirty="0">
                <a:solidFill>
                  <a:srgbClr val="000000"/>
                </a:solidFill>
                <a:effectLst/>
                <a:latin typeface="Helvetica" pitchFamily="2" charset="0"/>
              </a:rPr>
              <a:t>is a powder made from grinding wheat, making is usable for human consumption. There are different types of wheat flour, distinguished by the amount of gluten they contain, their color, the parts of the grain used, and the type of wheat. Wheat flour is an essential ingredient in bread, cakes, cookies, and most baked goods.</a:t>
            </a:r>
            <a:endParaRPr lang="en-US" sz="1600" dirty="0">
              <a:solidFill>
                <a:schemeClr val="tx1">
                  <a:lumMod val="75000"/>
                  <a:lumOff val="25000"/>
                </a:schemeClr>
              </a:solidFill>
              <a:latin typeface="Helvetica" pitchFamily="2" charset="0"/>
            </a:endParaRPr>
          </a:p>
        </p:txBody>
      </p:sp>
    </p:spTree>
    <p:extLst>
      <p:ext uri="{BB962C8B-B14F-4D97-AF65-F5344CB8AC3E}">
        <p14:creationId xmlns:p14="http://schemas.microsoft.com/office/powerpoint/2010/main" val="7039154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963">
        <p159:morph option="byObject"/>
      </p:transition>
    </mc:Choice>
    <mc:Fallback>
      <p:transition spd="slow" advTm="963">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7">
            <a:extLst>
              <a:ext uri="{FF2B5EF4-FFF2-40B4-BE49-F238E27FC236}">
                <a16:creationId xmlns:a16="http://schemas.microsoft.com/office/drawing/2014/main" id="{168AD7AD-050C-3A06-0502-450B25E9850C}"/>
              </a:ext>
            </a:extLst>
          </p:cNvPr>
          <p:cNvPicPr>
            <a:picLocks noChangeAspect="1"/>
          </p:cNvPicPr>
          <p:nvPr/>
        </p:nvPicPr>
        <p:blipFill rotWithShape="1">
          <a:blip r:embed="rId2">
            <a:extLst>
              <a:ext uri="{28A0092B-C50C-407E-A947-70E740481C1C}">
                <a14:useLocalDpi xmlns:a14="http://schemas.microsoft.com/office/drawing/2010/main" val="0"/>
              </a:ext>
            </a:extLst>
          </a:blip>
          <a:srcRect l="479" r="31717"/>
          <a:stretch/>
        </p:blipFill>
        <p:spPr>
          <a:xfrm>
            <a:off x="188685" y="222384"/>
            <a:ext cx="3175565" cy="3137674"/>
          </a:xfrm>
          <a:prstGeom prst="rect">
            <a:avLst/>
          </a:prstGeom>
        </p:spPr>
      </p:pic>
      <p:pic>
        <p:nvPicPr>
          <p:cNvPr id="15" name="Picture Placeholder 13">
            <a:extLst>
              <a:ext uri="{FF2B5EF4-FFF2-40B4-BE49-F238E27FC236}">
                <a16:creationId xmlns:a16="http://schemas.microsoft.com/office/drawing/2014/main" id="{94D401A3-6FF1-0B89-30E1-7C7FF3946F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39" r="29731"/>
          <a:stretch/>
        </p:blipFill>
        <p:spPr>
          <a:xfrm>
            <a:off x="188685" y="3476172"/>
            <a:ext cx="3175565" cy="3137674"/>
          </a:xfrm>
          <a:prstGeom prst="rect">
            <a:avLst/>
          </a:prstGeom>
        </p:spPr>
      </p:pic>
      <p:pic>
        <p:nvPicPr>
          <p:cNvPr id="16" name="Picture Placeholder 17">
            <a:extLst>
              <a:ext uri="{FF2B5EF4-FFF2-40B4-BE49-F238E27FC236}">
                <a16:creationId xmlns:a16="http://schemas.microsoft.com/office/drawing/2014/main" id="{E2024282-BDF2-2F16-F3DA-7776DF6877B9}"/>
              </a:ext>
            </a:extLst>
          </p:cNvPr>
          <p:cNvPicPr>
            <a:picLocks noChangeAspect="1"/>
          </p:cNvPicPr>
          <p:nvPr/>
        </p:nvPicPr>
        <p:blipFill rotWithShape="1">
          <a:blip r:embed="rId4">
            <a:extLst>
              <a:ext uri="{28A0092B-C50C-407E-A947-70E740481C1C}">
                <a14:useLocalDpi xmlns:a14="http://schemas.microsoft.com/office/drawing/2010/main" val="0"/>
              </a:ext>
            </a:extLst>
          </a:blip>
          <a:srcRect l="24036" r="8493"/>
          <a:stretch/>
        </p:blipFill>
        <p:spPr>
          <a:xfrm>
            <a:off x="3471978" y="3476172"/>
            <a:ext cx="3175565" cy="3137674"/>
          </a:xfrm>
          <a:prstGeom prst="rect">
            <a:avLst/>
          </a:prstGeom>
        </p:spPr>
      </p:pic>
      <p:pic>
        <p:nvPicPr>
          <p:cNvPr id="17" name="Picture Placeholder 16">
            <a:extLst>
              <a:ext uri="{FF2B5EF4-FFF2-40B4-BE49-F238E27FC236}">
                <a16:creationId xmlns:a16="http://schemas.microsoft.com/office/drawing/2014/main" id="{E40B1045-B565-FBB1-33A2-7B4762A2CB00}"/>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12911" b="12911"/>
          <a:stretch/>
        </p:blipFill>
        <p:spPr>
          <a:xfrm>
            <a:off x="3471978" y="222384"/>
            <a:ext cx="3175565" cy="3137674"/>
          </a:xfrm>
        </p:spPr>
      </p:pic>
      <p:sp>
        <p:nvSpPr>
          <p:cNvPr id="18" name="Text Placeholder 2">
            <a:extLst>
              <a:ext uri="{FF2B5EF4-FFF2-40B4-BE49-F238E27FC236}">
                <a16:creationId xmlns:a16="http://schemas.microsoft.com/office/drawing/2014/main" id="{33BB34E2-AB9F-66E6-B2A1-296FBD9BF088}"/>
              </a:ext>
            </a:extLst>
          </p:cNvPr>
          <p:cNvSpPr txBox="1">
            <a:spLocks/>
          </p:cNvSpPr>
          <p:nvPr/>
        </p:nvSpPr>
        <p:spPr>
          <a:xfrm>
            <a:off x="7283742" y="489576"/>
            <a:ext cx="3976914"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base">
              <a:buNone/>
            </a:pPr>
            <a:r>
              <a:rPr lang="en-US" sz="2400" b="1" i="0" dirty="0">
                <a:solidFill>
                  <a:schemeClr val="tx1">
                    <a:lumMod val="75000"/>
                    <a:lumOff val="25000"/>
                  </a:schemeClr>
                </a:solidFill>
                <a:effectLst/>
                <a:latin typeface="Helvetica Neue"/>
              </a:rPr>
              <a:t>WHEAT FLOUR-ALL KIND</a:t>
            </a:r>
          </a:p>
        </p:txBody>
      </p:sp>
      <p:sp>
        <p:nvSpPr>
          <p:cNvPr id="19" name="TextBox 18">
            <a:extLst>
              <a:ext uri="{FF2B5EF4-FFF2-40B4-BE49-F238E27FC236}">
                <a16:creationId xmlns:a16="http://schemas.microsoft.com/office/drawing/2014/main" id="{AED36F95-2848-901A-D530-8F54B2F3D4FF}"/>
              </a:ext>
            </a:extLst>
          </p:cNvPr>
          <p:cNvSpPr txBox="1"/>
          <p:nvPr/>
        </p:nvSpPr>
        <p:spPr>
          <a:xfrm flipH="1">
            <a:off x="7283741" y="2631220"/>
            <a:ext cx="4258225" cy="2062103"/>
          </a:xfrm>
          <a:prstGeom prst="rect">
            <a:avLst/>
          </a:prstGeom>
          <a:noFill/>
        </p:spPr>
        <p:txBody>
          <a:bodyPr wrap="square" rtlCol="0">
            <a:spAutoFit/>
          </a:bodyPr>
          <a:lstStyle/>
          <a:p>
            <a:pPr algn="just" fontAlgn="base"/>
            <a:r>
              <a:rPr lang="en-US" sz="1600" dirty="0">
                <a:solidFill>
                  <a:srgbClr val="000000"/>
                </a:solidFill>
                <a:latin typeface="Helvetica" pitchFamily="2" charset="0"/>
              </a:rPr>
              <a:t>Wheat Flour </a:t>
            </a:r>
            <a:r>
              <a:rPr lang="en-US" sz="1600" b="0" i="0" dirty="0">
                <a:solidFill>
                  <a:srgbClr val="000000"/>
                </a:solidFill>
                <a:effectLst/>
                <a:latin typeface="Helvetica" pitchFamily="2" charset="0"/>
              </a:rPr>
              <a:t>is a powder made from grinding wheat, making is usable for human consumption. There are different types of wheat flour, distinguished by the amount of gluten they contain, their color, the parts of the grain used, and the type of wheat. Wheat flour is an essential ingredient in bread, cakes, cookies, and most baked goods.</a:t>
            </a:r>
            <a:endParaRPr lang="en-US" sz="1600" dirty="0">
              <a:solidFill>
                <a:schemeClr val="tx1">
                  <a:lumMod val="75000"/>
                  <a:lumOff val="25000"/>
                </a:schemeClr>
              </a:solidFill>
              <a:latin typeface="Helvetica" pitchFamily="2" charset="0"/>
            </a:endParaRPr>
          </a:p>
        </p:txBody>
      </p:sp>
      <p:sp>
        <p:nvSpPr>
          <p:cNvPr id="20" name="Text Placeholder 2">
            <a:extLst>
              <a:ext uri="{FF2B5EF4-FFF2-40B4-BE49-F238E27FC236}">
                <a16:creationId xmlns:a16="http://schemas.microsoft.com/office/drawing/2014/main" id="{4752CCA9-47E3-9AC7-1EED-10131CD4C2C7}"/>
              </a:ext>
            </a:extLst>
          </p:cNvPr>
          <p:cNvSpPr txBox="1">
            <a:spLocks/>
          </p:cNvSpPr>
          <p:nvPr/>
        </p:nvSpPr>
        <p:spPr>
          <a:xfrm rot="16200000">
            <a:off x="10902279" y="5645804"/>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21" name="Rectangle 20">
            <a:extLst>
              <a:ext uri="{FF2B5EF4-FFF2-40B4-BE49-F238E27FC236}">
                <a16:creationId xmlns:a16="http://schemas.microsoft.com/office/drawing/2014/main" id="{05606913-0BE7-6363-AFD4-2C4310FAEF25}"/>
              </a:ext>
            </a:extLst>
          </p:cNvPr>
          <p:cNvSpPr/>
          <p:nvPr/>
        </p:nvSpPr>
        <p:spPr>
          <a:xfrm rot="16200000">
            <a:off x="9785418" y="2601013"/>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7BDBB2C-E796-A5D3-E0AD-92B0AC88B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4317" y="3819172"/>
            <a:ext cx="4588895" cy="2886415"/>
          </a:xfrm>
          <a:prstGeom prst="rect">
            <a:avLst/>
          </a:prstGeom>
        </p:spPr>
      </p:pic>
      <p:pic>
        <p:nvPicPr>
          <p:cNvPr id="25" name="Picture 24">
            <a:extLst>
              <a:ext uri="{FF2B5EF4-FFF2-40B4-BE49-F238E27FC236}">
                <a16:creationId xmlns:a16="http://schemas.microsoft.com/office/drawing/2014/main" id="{D4E45DDD-BF54-BC44-8DA6-11E1EAE72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34236" y="609133"/>
            <a:ext cx="4158082" cy="3210039"/>
          </a:xfrm>
          <a:prstGeom prst="rect">
            <a:avLst/>
          </a:prstGeom>
        </p:spPr>
      </p:pic>
      <p:sp>
        <p:nvSpPr>
          <p:cNvPr id="26" name="Text Placeholder 2">
            <a:extLst>
              <a:ext uri="{FF2B5EF4-FFF2-40B4-BE49-F238E27FC236}">
                <a16:creationId xmlns:a16="http://schemas.microsoft.com/office/drawing/2014/main" id="{B03447B8-5727-B1C3-6F23-AFCDF9670930}"/>
              </a:ext>
            </a:extLst>
          </p:cNvPr>
          <p:cNvSpPr txBox="1">
            <a:spLocks/>
          </p:cNvSpPr>
          <p:nvPr/>
        </p:nvSpPr>
        <p:spPr>
          <a:xfrm rot="16200000">
            <a:off x="10902280" y="-1351897"/>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27" name="Picture Placeholder 4">
            <a:extLst>
              <a:ext uri="{FF2B5EF4-FFF2-40B4-BE49-F238E27FC236}">
                <a16:creationId xmlns:a16="http://schemas.microsoft.com/office/drawing/2014/main" id="{2CBBC439-1A20-32C8-7BA3-38E25272CA6C}"/>
              </a:ext>
            </a:extLst>
          </p:cNvPr>
          <p:cNvPicPr>
            <a:picLocks noChangeAspect="1"/>
          </p:cNvPicPr>
          <p:nvPr/>
        </p:nvPicPr>
        <p:blipFill rotWithShape="1">
          <a:blip r:embed="rId8">
            <a:extLst>
              <a:ext uri="{28A0092B-C50C-407E-A947-70E740481C1C}">
                <a14:useLocalDpi xmlns:a14="http://schemas.microsoft.com/office/drawing/2010/main" val="0"/>
              </a:ext>
            </a:extLst>
          </a:blip>
          <a:srcRect l="29987" r="42341"/>
          <a:stretch/>
        </p:blipFill>
        <p:spPr>
          <a:xfrm>
            <a:off x="4798177" y="-5832786"/>
            <a:ext cx="3277326" cy="5603966"/>
          </a:xfrm>
          <a:prstGeom prst="rect">
            <a:avLst/>
          </a:prstGeom>
        </p:spPr>
      </p:pic>
      <p:sp>
        <p:nvSpPr>
          <p:cNvPr id="28" name="Text Placeholder 2">
            <a:extLst>
              <a:ext uri="{FF2B5EF4-FFF2-40B4-BE49-F238E27FC236}">
                <a16:creationId xmlns:a16="http://schemas.microsoft.com/office/drawing/2014/main" id="{D6C1793E-AA7F-921E-EA60-EAA2EAAD66FD}"/>
              </a:ext>
            </a:extLst>
          </p:cNvPr>
          <p:cNvSpPr txBox="1">
            <a:spLocks/>
          </p:cNvSpPr>
          <p:nvPr/>
        </p:nvSpPr>
        <p:spPr>
          <a:xfrm>
            <a:off x="464989" y="-6607953"/>
            <a:ext cx="2697311"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CASSAVA </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FLOUR</a:t>
            </a:r>
          </a:p>
        </p:txBody>
      </p:sp>
      <p:pic>
        <p:nvPicPr>
          <p:cNvPr id="29" name="Picture Placeholder 5">
            <a:extLst>
              <a:ext uri="{FF2B5EF4-FFF2-40B4-BE49-F238E27FC236}">
                <a16:creationId xmlns:a16="http://schemas.microsoft.com/office/drawing/2014/main" id="{7E275266-C779-ED89-E872-E089A12A1C79}"/>
              </a:ext>
            </a:extLst>
          </p:cNvPr>
          <p:cNvPicPr>
            <a:picLocks noChangeAspect="1"/>
          </p:cNvPicPr>
          <p:nvPr/>
        </p:nvPicPr>
        <p:blipFill rotWithShape="1">
          <a:blip r:embed="rId9">
            <a:extLst>
              <a:ext uri="{28A0092B-C50C-407E-A947-70E740481C1C}">
                <a14:useLocalDpi xmlns:a14="http://schemas.microsoft.com/office/drawing/2010/main" val="0"/>
              </a:ext>
            </a:extLst>
          </a:blip>
          <a:srcRect l="54440" r="6552"/>
          <a:stretch/>
        </p:blipFill>
        <p:spPr>
          <a:xfrm>
            <a:off x="8075503" y="-6782273"/>
            <a:ext cx="3277326" cy="5603966"/>
          </a:xfrm>
          <a:prstGeom prst="rect">
            <a:avLst/>
          </a:prstGeom>
        </p:spPr>
      </p:pic>
      <p:sp>
        <p:nvSpPr>
          <p:cNvPr id="30" name="TextBox 29">
            <a:extLst>
              <a:ext uri="{FF2B5EF4-FFF2-40B4-BE49-F238E27FC236}">
                <a16:creationId xmlns:a16="http://schemas.microsoft.com/office/drawing/2014/main" id="{5FA24039-E6ED-389C-EF40-7B2E587343AD}"/>
              </a:ext>
            </a:extLst>
          </p:cNvPr>
          <p:cNvSpPr txBox="1"/>
          <p:nvPr/>
        </p:nvSpPr>
        <p:spPr>
          <a:xfrm flipH="1">
            <a:off x="495081" y="-4649871"/>
            <a:ext cx="3759069" cy="1991764"/>
          </a:xfrm>
          <a:prstGeom prst="rect">
            <a:avLst/>
          </a:prstGeom>
          <a:noFill/>
        </p:spPr>
        <p:txBody>
          <a:bodyPr wrap="square" rtlCol="0">
            <a:spAutoFit/>
          </a:bodyPr>
          <a:lstStyle/>
          <a:p>
            <a:pPr algn="just">
              <a:lnSpc>
                <a:spcPct val="150000"/>
              </a:lnSpc>
            </a:pPr>
            <a:r>
              <a:rPr lang="en-US" sz="1400" b="0" i="0" dirty="0">
                <a:solidFill>
                  <a:srgbClr val="231F20"/>
                </a:solidFill>
                <a:effectLst/>
                <a:latin typeface="Helvetica" pitchFamily="2" charset="0"/>
              </a:rPr>
              <a:t>Cassava flour is a good substitute for wheat flour in a variety of recipes. Cassava flour comes from the root vegetable cassava. This is a vegetable that is rich in carbohydrates and contains important vitamins and minerals.</a:t>
            </a:r>
            <a:endParaRPr lang="en-US" sz="14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31" name="Text Placeholder 2">
            <a:extLst>
              <a:ext uri="{FF2B5EF4-FFF2-40B4-BE49-F238E27FC236}">
                <a16:creationId xmlns:a16="http://schemas.microsoft.com/office/drawing/2014/main" id="{27BFB0B5-789B-8E63-4EFF-4E96AE72A422}"/>
              </a:ext>
            </a:extLst>
          </p:cNvPr>
          <p:cNvSpPr txBox="1">
            <a:spLocks/>
          </p:cNvSpPr>
          <p:nvPr/>
        </p:nvSpPr>
        <p:spPr>
          <a:xfrm rot="16200000">
            <a:off x="-362264" y="7558989"/>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32" name="Rectangle 31">
            <a:extLst>
              <a:ext uri="{FF2B5EF4-FFF2-40B4-BE49-F238E27FC236}">
                <a16:creationId xmlns:a16="http://schemas.microsoft.com/office/drawing/2014/main" id="{9E799906-548E-1ED2-5C07-C0C07F065CC0}"/>
              </a:ext>
            </a:extLst>
          </p:cNvPr>
          <p:cNvSpPr/>
          <p:nvPr/>
        </p:nvSpPr>
        <p:spPr>
          <a:xfrm rot="16200000">
            <a:off x="-1275909" y="-2141391"/>
            <a:ext cx="380129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502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54">
        <p159:morph option="byObject"/>
      </p:transition>
    </mc:Choice>
    <mc:Fallback>
      <p:transition spd="slow" advTm="854">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1769F76B-8F83-272F-EF3C-7212CF015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477203" flipH="1">
            <a:off x="2419459" y="-4214855"/>
            <a:ext cx="10983773" cy="6858000"/>
          </a:xfrm>
          <a:prstGeom prst="rect">
            <a:avLst/>
          </a:prstGeom>
        </p:spPr>
      </p:pic>
      <p:grpSp>
        <p:nvGrpSpPr>
          <p:cNvPr id="3" name="Group 2" hidden="1"/>
          <p:cNvGrpSpPr/>
          <p:nvPr/>
        </p:nvGrpSpPr>
        <p:grpSpPr>
          <a:xfrm>
            <a:off x="4535602" y="3968841"/>
            <a:ext cx="3495013" cy="220373"/>
            <a:chOff x="4341349" y="3770058"/>
            <a:chExt cx="3495013" cy="220373"/>
          </a:xfrm>
        </p:grpSpPr>
        <p:sp>
          <p:nvSpPr>
            <p:cNvPr id="5" name="Text Placeholder 2"/>
            <p:cNvSpPr txBox="1">
              <a:spLocks/>
            </p:cNvSpPr>
            <p:nvPr/>
          </p:nvSpPr>
          <p:spPr>
            <a:xfrm>
              <a:off x="4400984" y="3770058"/>
              <a:ext cx="3316108" cy="2203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POWERPOINT TEMPLATE</a:t>
              </a:r>
            </a:p>
          </p:txBody>
        </p:sp>
        <p:sp>
          <p:nvSpPr>
            <p:cNvPr id="2" name="Oval 1"/>
            <p:cNvSpPr/>
            <p:nvPr/>
          </p:nvSpPr>
          <p:spPr>
            <a:xfrm>
              <a:off x="4341349" y="3798621"/>
              <a:ext cx="119270" cy="119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17092" y="3798621"/>
              <a:ext cx="119270" cy="119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49381C90-B52E-0442-5094-CC368A59D804}"/>
              </a:ext>
            </a:extLst>
          </p:cNvPr>
          <p:cNvSpPr txBox="1"/>
          <p:nvPr/>
        </p:nvSpPr>
        <p:spPr>
          <a:xfrm>
            <a:off x="1712307" y="2096330"/>
            <a:ext cx="8767386" cy="1200329"/>
          </a:xfrm>
          <a:prstGeom prst="rect">
            <a:avLst/>
          </a:prstGeom>
          <a:noFill/>
        </p:spPr>
        <p:txBody>
          <a:bodyPr wrap="square" rtlCol="0">
            <a:spAutoFit/>
          </a:bodyPr>
          <a:lstStyle/>
          <a:p>
            <a:pPr algn="ctr"/>
            <a:r>
              <a:rPr lang="en-US" sz="3600" b="1" i="0" u="none" strike="noStrike" baseline="0" dirty="0">
                <a:solidFill>
                  <a:schemeClr val="tx1">
                    <a:lumMod val="75000"/>
                    <a:lumOff val="25000"/>
                  </a:schemeClr>
                </a:solidFill>
                <a:latin typeface="Helvetica Neue"/>
              </a:rPr>
              <a:t>We guarantee our business partner </a:t>
            </a:r>
          </a:p>
          <a:p>
            <a:pPr algn="ctr"/>
            <a:r>
              <a:rPr lang="en-US" sz="3600" b="1" i="0" u="none" strike="noStrike" baseline="0" dirty="0">
                <a:solidFill>
                  <a:schemeClr val="tx1">
                    <a:lumMod val="75000"/>
                    <a:lumOff val="25000"/>
                  </a:schemeClr>
                </a:solidFill>
                <a:latin typeface="Helvetica Neue"/>
              </a:rPr>
              <a:t>any brand, anywhere, anytime. </a:t>
            </a:r>
            <a:endParaRPr lang="en-US" sz="3600" b="1" dirty="0">
              <a:solidFill>
                <a:schemeClr val="tx1">
                  <a:lumMod val="75000"/>
                  <a:lumOff val="25000"/>
                </a:schemeClr>
              </a:solidFill>
              <a:latin typeface="Helvetica Neue"/>
            </a:endParaRPr>
          </a:p>
        </p:txBody>
      </p:sp>
      <p:pic>
        <p:nvPicPr>
          <p:cNvPr id="21" name="Picture 20">
            <a:extLst>
              <a:ext uri="{FF2B5EF4-FFF2-40B4-BE49-F238E27FC236}">
                <a16:creationId xmlns:a16="http://schemas.microsoft.com/office/drawing/2014/main" id="{3ABFB8AD-554E-364C-2F21-FBA851AC5F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156" y="233802"/>
            <a:ext cx="3255535" cy="973240"/>
          </a:xfrm>
          <a:prstGeom prst="rect">
            <a:avLst/>
          </a:prstGeom>
        </p:spPr>
      </p:pic>
      <p:sp>
        <p:nvSpPr>
          <p:cNvPr id="25" name="TextBox 24">
            <a:extLst>
              <a:ext uri="{FF2B5EF4-FFF2-40B4-BE49-F238E27FC236}">
                <a16:creationId xmlns:a16="http://schemas.microsoft.com/office/drawing/2014/main" id="{F016B0A0-3F30-F384-4A24-736E97FA3AEB}"/>
              </a:ext>
            </a:extLst>
          </p:cNvPr>
          <p:cNvSpPr txBox="1"/>
          <p:nvPr/>
        </p:nvSpPr>
        <p:spPr>
          <a:xfrm>
            <a:off x="2971800" y="4817419"/>
            <a:ext cx="3988127" cy="954107"/>
          </a:xfrm>
          <a:prstGeom prst="rect">
            <a:avLst/>
          </a:prstGeom>
          <a:noFill/>
        </p:spPr>
        <p:txBody>
          <a:bodyPr wrap="square" rtlCol="0">
            <a:spAutoFit/>
          </a:bodyPr>
          <a:lstStyle/>
          <a:p>
            <a:r>
              <a:rPr lang="en-US" sz="2800" b="1" i="0" u="none" strike="noStrike" baseline="0" dirty="0">
                <a:solidFill>
                  <a:srgbClr val="C00000"/>
                </a:solidFill>
                <a:latin typeface="Helvetica Neue"/>
              </a:rPr>
              <a:t>Global Trade &amp;</a:t>
            </a:r>
          </a:p>
          <a:p>
            <a:r>
              <a:rPr lang="en-US" sz="2800" b="1" dirty="0">
                <a:solidFill>
                  <a:srgbClr val="C00000"/>
                </a:solidFill>
                <a:latin typeface="Helvetica Neue"/>
              </a:rPr>
              <a:t>International Brand</a:t>
            </a:r>
          </a:p>
        </p:txBody>
      </p:sp>
      <p:sp>
        <p:nvSpPr>
          <p:cNvPr id="26" name="Rectangle 25">
            <a:extLst>
              <a:ext uri="{FF2B5EF4-FFF2-40B4-BE49-F238E27FC236}">
                <a16:creationId xmlns:a16="http://schemas.microsoft.com/office/drawing/2014/main" id="{46253685-FF37-1461-427F-99B31D975561}"/>
              </a:ext>
            </a:extLst>
          </p:cNvPr>
          <p:cNvSpPr/>
          <p:nvPr/>
        </p:nvSpPr>
        <p:spPr>
          <a:xfrm>
            <a:off x="-4405333" y="5911274"/>
            <a:ext cx="4202546" cy="683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F65530A-0D09-89FC-3742-46BCB3EE8EFB}"/>
              </a:ext>
            </a:extLst>
          </p:cNvPr>
          <p:cNvSpPr txBox="1"/>
          <p:nvPr/>
        </p:nvSpPr>
        <p:spPr>
          <a:xfrm>
            <a:off x="-6150758" y="6052964"/>
            <a:ext cx="3490849" cy="400110"/>
          </a:xfrm>
          <a:prstGeom prst="rect">
            <a:avLst/>
          </a:prstGeom>
          <a:noFill/>
        </p:spPr>
        <p:txBody>
          <a:bodyPr wrap="square" rtlCol="0">
            <a:spAutoFit/>
          </a:bodyPr>
          <a:lstStyle/>
          <a:p>
            <a:pPr algn="ctr"/>
            <a:r>
              <a:rPr lang="en-US" sz="2000" dirty="0">
                <a:solidFill>
                  <a:schemeClr val="tx1">
                    <a:lumMod val="75000"/>
                    <a:lumOff val="25000"/>
                  </a:schemeClr>
                </a:solidFill>
                <a:latin typeface="Helvetica Neue"/>
              </a:rPr>
              <a:t>www.franceajalimentaire.com</a:t>
            </a:r>
          </a:p>
        </p:txBody>
      </p:sp>
      <p:pic>
        <p:nvPicPr>
          <p:cNvPr id="8" name="Picture 7">
            <a:extLst>
              <a:ext uri="{FF2B5EF4-FFF2-40B4-BE49-F238E27FC236}">
                <a16:creationId xmlns:a16="http://schemas.microsoft.com/office/drawing/2014/main" id="{112A90BC-D73C-3636-CEC8-134AA08FF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1942" y="1611668"/>
            <a:ext cx="7534722" cy="4771472"/>
          </a:xfrm>
          <a:prstGeom prst="rect">
            <a:avLst/>
          </a:prstGeom>
        </p:spPr>
      </p:pic>
      <p:sp>
        <p:nvSpPr>
          <p:cNvPr id="10" name="Rectangle 9">
            <a:extLst>
              <a:ext uri="{FF2B5EF4-FFF2-40B4-BE49-F238E27FC236}">
                <a16:creationId xmlns:a16="http://schemas.microsoft.com/office/drawing/2014/main" id="{16DF5B0D-64C7-0A73-7A93-EC88C8098D97}"/>
              </a:ext>
            </a:extLst>
          </p:cNvPr>
          <p:cNvSpPr/>
          <p:nvPr/>
        </p:nvSpPr>
        <p:spPr>
          <a:xfrm rot="16200000">
            <a:off x="9785418" y="-2523437"/>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D77C2F5C-FC33-26DF-A2B3-70630F708150}"/>
                  </a:ext>
                </a:extLst>
              </p:cNvPr>
              <p:cNvGraphicFramePr>
                <a:graphicFrameLocks noChangeAspect="1"/>
              </p:cNvGraphicFramePr>
              <p:nvPr>
                <p:extLst>
                  <p:ext uri="{D42A27DB-BD31-4B8C-83A1-F6EECF244321}">
                    <p14:modId xmlns:p14="http://schemas.microsoft.com/office/powerpoint/2010/main" val="2314313912"/>
                  </p:ext>
                </p:extLst>
              </p:nvPr>
            </p:nvGraphicFramePr>
            <p:xfrm>
              <a:off x="-1169603" y="3445132"/>
              <a:ext cx="3933786" cy="3908811"/>
            </p:xfrm>
            <a:graphic>
              <a:graphicData uri="http://schemas.microsoft.com/office/drawing/2017/model3d">
                <am3d:model3d r:embed="rId5">
                  <am3d:spPr>
                    <a:xfrm>
                      <a:off x="0" y="0"/>
                      <a:ext cx="3933786" cy="3908811"/>
                    </a:xfrm>
                    <a:prstGeom prst="rect">
                      <a:avLst/>
                    </a:prstGeom>
                  </am3d:spPr>
                  <am3d:camera>
                    <am3d:pos x="0" y="0" z="81378247"/>
                    <am3d:up dx="0" dy="36000000" dz="0"/>
                    <am3d:lookAt x="0" y="0" z="0"/>
                    <am3d:perspective fov="2700000"/>
                  </am3d:camera>
                  <am3d:trans>
                    <am3d:meterPerModelUnit n="1000" d="1000000"/>
                    <am3d:preTrans dx="-1" dy="1" dz="0"/>
                    <am3d:scale>
                      <am3d:sx n="1000000" d="1000000"/>
                      <am3d:sy n="1000000" d="1000000"/>
                      <am3d:sz n="1000000" d="1000000"/>
                    </am3d:scale>
                    <am3d:rot ax="10330924" ay="1489489" az="10602055"/>
                    <am3d:postTrans dx="0" dy="0" dz="0"/>
                  </am3d:trans>
                  <am3d:raster rName="Office3DRenderer" rVer="16.0.8326">
                    <am3d:blip r:embed="rId6"/>
                  </am3d:raster>
                  <am3d:objViewport viewportSz="69809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D77C2F5C-FC33-26DF-A2B3-70630F708150}"/>
                  </a:ext>
                </a:extLst>
              </p:cNvPr>
              <p:cNvPicPr>
                <a:picLocks noGrp="1" noRot="1" noChangeAspect="1" noMove="1" noResize="1" noEditPoints="1" noAdjustHandles="1" noChangeArrowheads="1" noChangeShapeType="1" noCrop="1"/>
              </p:cNvPicPr>
              <p:nvPr/>
            </p:nvPicPr>
            <p:blipFill>
              <a:blip r:embed="rId6"/>
              <a:stretch>
                <a:fillRect/>
              </a:stretch>
            </p:blipFill>
            <p:spPr>
              <a:xfrm>
                <a:off x="-1169603" y="3445132"/>
                <a:ext cx="3933786" cy="3908811"/>
              </a:xfrm>
              <a:prstGeom prst="rect">
                <a:avLst/>
              </a:prstGeom>
            </p:spPr>
          </p:pic>
        </mc:Fallback>
      </mc:AlternateContent>
      <p:sp>
        <p:nvSpPr>
          <p:cNvPr id="6" name="TextBox 5">
            <a:extLst>
              <a:ext uri="{FF2B5EF4-FFF2-40B4-BE49-F238E27FC236}">
                <a16:creationId xmlns:a16="http://schemas.microsoft.com/office/drawing/2014/main" id="{A61149A4-22EE-5A26-70EB-1B5B31850C37}"/>
              </a:ext>
            </a:extLst>
          </p:cNvPr>
          <p:cNvSpPr txBox="1"/>
          <p:nvPr/>
        </p:nvSpPr>
        <p:spPr>
          <a:xfrm>
            <a:off x="8010525" y="5763767"/>
            <a:ext cx="4051670" cy="584775"/>
          </a:xfrm>
          <a:prstGeom prst="rect">
            <a:avLst/>
          </a:prstGeom>
          <a:noFill/>
        </p:spPr>
        <p:txBody>
          <a:bodyPr wrap="square" rtlCol="0">
            <a:spAutoFit/>
          </a:bodyPr>
          <a:lstStyle/>
          <a:p>
            <a:pPr algn="r"/>
            <a:r>
              <a:rPr lang="en-US" sz="1600" dirty="0">
                <a:solidFill>
                  <a:schemeClr val="tx1">
                    <a:lumMod val="75000"/>
                    <a:lumOff val="25000"/>
                  </a:schemeClr>
                </a:solidFill>
                <a:latin typeface="Helvetica Neue"/>
                <a:hlinkClick r:id="rId7">
                  <a:extLst>
                    <a:ext uri="{A12FA001-AC4F-418D-AE19-62706E023703}">
                      <ahyp:hlinkClr xmlns:ahyp="http://schemas.microsoft.com/office/drawing/2018/hyperlinkcolor" val="tx"/>
                    </a:ext>
                  </a:extLst>
                </a:hlinkClick>
              </a:rPr>
              <a:t>Franceajalimentaire@gmail.com</a:t>
            </a:r>
            <a:endParaRPr lang="en-US" sz="1600" dirty="0">
              <a:solidFill>
                <a:schemeClr val="tx1">
                  <a:lumMod val="75000"/>
                  <a:lumOff val="25000"/>
                </a:schemeClr>
              </a:solidFill>
              <a:latin typeface="Helvetica Neue"/>
            </a:endParaRPr>
          </a:p>
          <a:p>
            <a:pPr algn="r"/>
            <a:r>
              <a:rPr lang="en-US" sz="1600" dirty="0">
                <a:solidFill>
                  <a:schemeClr val="tx1">
                    <a:lumMod val="75000"/>
                    <a:lumOff val="25000"/>
                  </a:schemeClr>
                </a:solidFill>
                <a:latin typeface="Helvetica Neue"/>
              </a:rPr>
              <a:t>+(855) 17 909 642 | 16 909 642</a:t>
            </a:r>
          </a:p>
        </p:txBody>
      </p:sp>
    </p:spTree>
    <p:extLst>
      <p:ext uri="{BB962C8B-B14F-4D97-AF65-F5344CB8AC3E}">
        <p14:creationId xmlns:p14="http://schemas.microsoft.com/office/powerpoint/2010/main" val="36039767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96">
        <p159:morph option="byObject"/>
      </p:transition>
    </mc:Choice>
    <mc:Fallback>
      <p:transition spd="slow" advTm="596">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80BB40A7-457F-EA33-231B-DE12674E63EB}"/>
              </a:ext>
            </a:extLst>
          </p:cNvPr>
          <p:cNvPicPr>
            <a:picLocks noChangeAspect="1"/>
          </p:cNvPicPr>
          <p:nvPr/>
        </p:nvPicPr>
        <p:blipFill rotWithShape="1">
          <a:blip r:embed="rId2">
            <a:extLst>
              <a:ext uri="{28A0092B-C50C-407E-A947-70E740481C1C}">
                <a14:useLocalDpi xmlns:a14="http://schemas.microsoft.com/office/drawing/2010/main" val="0"/>
              </a:ext>
            </a:extLst>
          </a:blip>
          <a:srcRect l="48517" r="23811"/>
          <a:stretch/>
        </p:blipFill>
        <p:spPr>
          <a:xfrm>
            <a:off x="4798177" y="609599"/>
            <a:ext cx="3277326" cy="5603966"/>
          </a:xfrm>
          <a:prstGeom prst="rect">
            <a:avLst/>
          </a:prstGeom>
        </p:spPr>
      </p:pic>
      <p:sp>
        <p:nvSpPr>
          <p:cNvPr id="4" name="Text Placeholder 2">
            <a:extLst>
              <a:ext uri="{FF2B5EF4-FFF2-40B4-BE49-F238E27FC236}">
                <a16:creationId xmlns:a16="http://schemas.microsoft.com/office/drawing/2014/main" id="{5537B7FD-E640-B3E0-EC42-EF670589179E}"/>
              </a:ext>
            </a:extLst>
          </p:cNvPr>
          <p:cNvSpPr txBox="1">
            <a:spLocks/>
          </p:cNvSpPr>
          <p:nvPr/>
        </p:nvSpPr>
        <p:spPr>
          <a:xfrm>
            <a:off x="464989" y="609599"/>
            <a:ext cx="2697311"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CASSAVA </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FLOUR</a:t>
            </a:r>
          </a:p>
        </p:txBody>
      </p:sp>
      <p:pic>
        <p:nvPicPr>
          <p:cNvPr id="12" name="Picture Placeholder 5">
            <a:extLst>
              <a:ext uri="{FF2B5EF4-FFF2-40B4-BE49-F238E27FC236}">
                <a16:creationId xmlns:a16="http://schemas.microsoft.com/office/drawing/2014/main" id="{44756886-9AED-EC9B-665E-0B0C6E067AE0}"/>
              </a:ext>
            </a:extLst>
          </p:cNvPr>
          <p:cNvPicPr>
            <a:picLocks noChangeAspect="1"/>
          </p:cNvPicPr>
          <p:nvPr/>
        </p:nvPicPr>
        <p:blipFill rotWithShape="1">
          <a:blip r:embed="rId3">
            <a:extLst>
              <a:ext uri="{28A0092B-C50C-407E-A947-70E740481C1C}">
                <a14:useLocalDpi xmlns:a14="http://schemas.microsoft.com/office/drawing/2010/main" val="0"/>
              </a:ext>
            </a:extLst>
          </a:blip>
          <a:srcRect l="13082" r="47910"/>
          <a:stretch/>
        </p:blipFill>
        <p:spPr>
          <a:xfrm>
            <a:off x="8075503" y="609599"/>
            <a:ext cx="3277326" cy="5603966"/>
          </a:xfrm>
          <a:prstGeom prst="rect">
            <a:avLst/>
          </a:prstGeom>
        </p:spPr>
      </p:pic>
      <p:sp>
        <p:nvSpPr>
          <p:cNvPr id="13" name="TextBox 12">
            <a:extLst>
              <a:ext uri="{FF2B5EF4-FFF2-40B4-BE49-F238E27FC236}">
                <a16:creationId xmlns:a16="http://schemas.microsoft.com/office/drawing/2014/main" id="{F466EF5F-CFD6-4410-6885-97815B23939D}"/>
              </a:ext>
            </a:extLst>
          </p:cNvPr>
          <p:cNvSpPr txBox="1"/>
          <p:nvPr/>
        </p:nvSpPr>
        <p:spPr>
          <a:xfrm flipH="1">
            <a:off x="495081" y="2895236"/>
            <a:ext cx="3759069" cy="1991764"/>
          </a:xfrm>
          <a:prstGeom prst="rect">
            <a:avLst/>
          </a:prstGeom>
          <a:noFill/>
        </p:spPr>
        <p:txBody>
          <a:bodyPr wrap="square" rtlCol="0">
            <a:spAutoFit/>
          </a:bodyPr>
          <a:lstStyle/>
          <a:p>
            <a:pPr algn="just">
              <a:lnSpc>
                <a:spcPct val="150000"/>
              </a:lnSpc>
            </a:pPr>
            <a:r>
              <a:rPr lang="en-US" sz="1400" b="0" i="0" dirty="0">
                <a:solidFill>
                  <a:srgbClr val="231F20"/>
                </a:solidFill>
                <a:effectLst/>
                <a:latin typeface="Helvetica" pitchFamily="2" charset="0"/>
              </a:rPr>
              <a:t>Cassava flour is a good substitute for wheat flour in a variety of recipes. Cassava flour comes from the root vegetable cassava. This is a vegetable that is rich in carbohydrates and contains important vitamins and minerals.</a:t>
            </a:r>
            <a:endParaRPr lang="en-US" sz="14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14" name="Text Placeholder 2">
            <a:extLst>
              <a:ext uri="{FF2B5EF4-FFF2-40B4-BE49-F238E27FC236}">
                <a16:creationId xmlns:a16="http://schemas.microsoft.com/office/drawing/2014/main" id="{61240640-DF03-7F0F-C354-021B1F33B32A}"/>
              </a:ext>
            </a:extLst>
          </p:cNvPr>
          <p:cNvSpPr txBox="1">
            <a:spLocks/>
          </p:cNvSpPr>
          <p:nvPr/>
        </p:nvSpPr>
        <p:spPr>
          <a:xfrm rot="16200000">
            <a:off x="10902280" y="7944768"/>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89E0AAE0-F532-EBAC-19A7-5A8392CD399B}"/>
              </a:ext>
            </a:extLst>
          </p:cNvPr>
          <p:cNvSpPr/>
          <p:nvPr/>
        </p:nvSpPr>
        <p:spPr>
          <a:xfrm rot="16200000">
            <a:off x="9785418" y="4375260"/>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A0E9B1BE-A640-2E9C-2EDB-7F73CE38CB42}"/>
              </a:ext>
            </a:extLst>
          </p:cNvPr>
          <p:cNvSpPr txBox="1">
            <a:spLocks/>
          </p:cNvSpPr>
          <p:nvPr/>
        </p:nvSpPr>
        <p:spPr>
          <a:xfrm rot="16200000">
            <a:off x="10902280" y="981984"/>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18" name="Picture Placeholder 7">
            <a:extLst>
              <a:ext uri="{FF2B5EF4-FFF2-40B4-BE49-F238E27FC236}">
                <a16:creationId xmlns:a16="http://schemas.microsoft.com/office/drawing/2014/main" id="{596D5E84-D053-67C1-EDE2-CC8DB13A4629}"/>
              </a:ext>
            </a:extLst>
          </p:cNvPr>
          <p:cNvPicPr>
            <a:picLocks noChangeAspect="1"/>
          </p:cNvPicPr>
          <p:nvPr/>
        </p:nvPicPr>
        <p:blipFill rotWithShape="1">
          <a:blip r:embed="rId4">
            <a:extLst>
              <a:ext uri="{28A0092B-C50C-407E-A947-70E740481C1C}">
                <a14:useLocalDpi xmlns:a14="http://schemas.microsoft.com/office/drawing/2010/main" val="0"/>
              </a:ext>
            </a:extLst>
          </a:blip>
          <a:srcRect l="31717" r="479"/>
          <a:stretch/>
        </p:blipFill>
        <p:spPr>
          <a:xfrm>
            <a:off x="188685" y="7184141"/>
            <a:ext cx="3175565" cy="3137674"/>
          </a:xfrm>
          <a:prstGeom prst="rect">
            <a:avLst/>
          </a:prstGeom>
        </p:spPr>
      </p:pic>
      <p:pic>
        <p:nvPicPr>
          <p:cNvPr id="19" name="Picture Placeholder 13">
            <a:extLst>
              <a:ext uri="{FF2B5EF4-FFF2-40B4-BE49-F238E27FC236}">
                <a16:creationId xmlns:a16="http://schemas.microsoft.com/office/drawing/2014/main" id="{6AFA11C3-2A24-4689-2CB7-3425B556DC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567" r="3503"/>
          <a:stretch/>
        </p:blipFill>
        <p:spPr>
          <a:xfrm>
            <a:off x="188685" y="11409242"/>
            <a:ext cx="3175565" cy="3137674"/>
          </a:xfrm>
          <a:prstGeom prst="rect">
            <a:avLst/>
          </a:prstGeom>
        </p:spPr>
      </p:pic>
      <p:pic>
        <p:nvPicPr>
          <p:cNvPr id="20" name="Picture Placeholder 17">
            <a:extLst>
              <a:ext uri="{FF2B5EF4-FFF2-40B4-BE49-F238E27FC236}">
                <a16:creationId xmlns:a16="http://schemas.microsoft.com/office/drawing/2014/main" id="{A6B95F1B-86AD-15E0-7CA8-DDECCD838B2E}"/>
              </a:ext>
            </a:extLst>
          </p:cNvPr>
          <p:cNvPicPr>
            <a:picLocks noChangeAspect="1"/>
          </p:cNvPicPr>
          <p:nvPr/>
        </p:nvPicPr>
        <p:blipFill rotWithShape="1">
          <a:blip r:embed="rId6">
            <a:extLst>
              <a:ext uri="{28A0092B-C50C-407E-A947-70E740481C1C}">
                <a14:useLocalDpi xmlns:a14="http://schemas.microsoft.com/office/drawing/2010/main" val="0"/>
              </a:ext>
            </a:extLst>
          </a:blip>
          <a:srcRect l="723" r="31807"/>
          <a:stretch/>
        </p:blipFill>
        <p:spPr>
          <a:xfrm>
            <a:off x="3471978" y="10437929"/>
            <a:ext cx="3175565" cy="3137674"/>
          </a:xfrm>
          <a:prstGeom prst="rect">
            <a:avLst/>
          </a:prstGeom>
        </p:spPr>
      </p:pic>
      <p:pic>
        <p:nvPicPr>
          <p:cNvPr id="21" name="Picture Placeholder 16">
            <a:extLst>
              <a:ext uri="{FF2B5EF4-FFF2-40B4-BE49-F238E27FC236}">
                <a16:creationId xmlns:a16="http://schemas.microsoft.com/office/drawing/2014/main" id="{FFCC1A8D-7DE2-E413-EEFA-F034FD4AED30}"/>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2911" b="12911"/>
          <a:stretch/>
        </p:blipFill>
        <p:spPr>
          <a:xfrm>
            <a:off x="3471978" y="7740424"/>
            <a:ext cx="3175565" cy="3137674"/>
          </a:xfrm>
        </p:spPr>
      </p:pic>
      <p:sp>
        <p:nvSpPr>
          <p:cNvPr id="22" name="Text Placeholder 2">
            <a:extLst>
              <a:ext uri="{FF2B5EF4-FFF2-40B4-BE49-F238E27FC236}">
                <a16:creationId xmlns:a16="http://schemas.microsoft.com/office/drawing/2014/main" id="{503783AA-7155-87DB-B6EC-FE072BF6D069}"/>
              </a:ext>
            </a:extLst>
          </p:cNvPr>
          <p:cNvSpPr txBox="1">
            <a:spLocks/>
          </p:cNvSpPr>
          <p:nvPr/>
        </p:nvSpPr>
        <p:spPr>
          <a:xfrm>
            <a:off x="7283742" y="8778638"/>
            <a:ext cx="3976914"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base">
              <a:buNone/>
            </a:pPr>
            <a:r>
              <a:rPr lang="en-US" sz="2400" b="1" i="0" dirty="0">
                <a:solidFill>
                  <a:schemeClr val="tx1">
                    <a:lumMod val="75000"/>
                    <a:lumOff val="25000"/>
                  </a:schemeClr>
                </a:solidFill>
                <a:effectLst/>
                <a:latin typeface="Helvetica Neue"/>
              </a:rPr>
              <a:t>WHEAT FLOUR-ALL KIND</a:t>
            </a:r>
          </a:p>
        </p:txBody>
      </p:sp>
      <p:sp>
        <p:nvSpPr>
          <p:cNvPr id="23" name="TextBox 22">
            <a:extLst>
              <a:ext uri="{FF2B5EF4-FFF2-40B4-BE49-F238E27FC236}">
                <a16:creationId xmlns:a16="http://schemas.microsoft.com/office/drawing/2014/main" id="{D15192E3-B42F-73D7-3500-6C78405CD634}"/>
              </a:ext>
            </a:extLst>
          </p:cNvPr>
          <p:cNvSpPr txBox="1"/>
          <p:nvPr/>
        </p:nvSpPr>
        <p:spPr>
          <a:xfrm flipH="1">
            <a:off x="7283741" y="9592977"/>
            <a:ext cx="4258225" cy="2062103"/>
          </a:xfrm>
          <a:prstGeom prst="rect">
            <a:avLst/>
          </a:prstGeom>
          <a:noFill/>
        </p:spPr>
        <p:txBody>
          <a:bodyPr wrap="square" rtlCol="0">
            <a:spAutoFit/>
          </a:bodyPr>
          <a:lstStyle/>
          <a:p>
            <a:pPr algn="just" fontAlgn="base"/>
            <a:r>
              <a:rPr lang="en-US" sz="1600" dirty="0">
                <a:solidFill>
                  <a:srgbClr val="000000"/>
                </a:solidFill>
                <a:latin typeface="Helvetica" pitchFamily="2" charset="0"/>
              </a:rPr>
              <a:t>Wheat Flour </a:t>
            </a:r>
            <a:r>
              <a:rPr lang="en-US" sz="1600" b="0" i="0" dirty="0">
                <a:solidFill>
                  <a:srgbClr val="000000"/>
                </a:solidFill>
                <a:effectLst/>
                <a:latin typeface="Helvetica" pitchFamily="2" charset="0"/>
              </a:rPr>
              <a:t>is a powder made from grinding wheat, making is usable for human consumption. There are different types of wheat flour, distinguished by the amount of gluten they contain, their color, the parts of the grain used, and the type of wheat. Wheat flour is an essential ingredient in bread, cakes, cookies, and most baked goods.</a:t>
            </a:r>
            <a:endParaRPr lang="en-US" sz="1600" dirty="0">
              <a:solidFill>
                <a:schemeClr val="tx1">
                  <a:lumMod val="75000"/>
                  <a:lumOff val="25000"/>
                </a:schemeClr>
              </a:solidFill>
              <a:latin typeface="Helvetica" pitchFamily="2" charset="0"/>
            </a:endParaRPr>
          </a:p>
        </p:txBody>
      </p:sp>
      <p:sp>
        <p:nvSpPr>
          <p:cNvPr id="3" name="TextBox 2">
            <a:extLst>
              <a:ext uri="{FF2B5EF4-FFF2-40B4-BE49-F238E27FC236}">
                <a16:creationId xmlns:a16="http://schemas.microsoft.com/office/drawing/2014/main" id="{DEFD2C12-9F08-DB95-CC9A-9B432395F748}"/>
              </a:ext>
            </a:extLst>
          </p:cNvPr>
          <p:cNvSpPr txBox="1"/>
          <p:nvPr/>
        </p:nvSpPr>
        <p:spPr>
          <a:xfrm flipH="1">
            <a:off x="5301278" y="9866815"/>
            <a:ext cx="5531822" cy="3001784"/>
          </a:xfrm>
          <a:prstGeom prst="rect">
            <a:avLst/>
          </a:prstGeom>
          <a:noFill/>
        </p:spPr>
        <p:txBody>
          <a:bodyPr wrap="square" rtlCol="0">
            <a:spAutoFit/>
          </a:bodyPr>
          <a:lstStyle/>
          <a:p>
            <a:pPr algn="just">
              <a:lnSpc>
                <a:spcPct val="150000"/>
              </a:lnSpc>
            </a:pPr>
            <a:r>
              <a:rPr lang="en-US" sz="1600" b="0" i="0" dirty="0">
                <a:solidFill>
                  <a:srgbClr val="444444"/>
                </a:solidFill>
                <a:effectLst/>
                <a:latin typeface="Helvetica" pitchFamily="2" charset="0"/>
              </a:rPr>
              <a:t>Palm oil is a very productive crop. It offers a far greater yield at a lower cost of production than other vegetable oils. Global production of and demand for palm oil is increasing rapidly. Plantations are spreading across Asia, Africa and Latin America. But such expansion comes at the expense of tropical forests—which form critical habitats for many endangered species and a lifeline for some human communities.</a:t>
            </a:r>
            <a:endParaRPr lang="en-US" sz="16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5" name="Text Placeholder 2">
            <a:extLst>
              <a:ext uri="{FF2B5EF4-FFF2-40B4-BE49-F238E27FC236}">
                <a16:creationId xmlns:a16="http://schemas.microsoft.com/office/drawing/2014/main" id="{B80C0032-8961-6009-5978-C479F7DE0539}"/>
              </a:ext>
            </a:extLst>
          </p:cNvPr>
          <p:cNvSpPr txBox="1">
            <a:spLocks/>
          </p:cNvSpPr>
          <p:nvPr/>
        </p:nvSpPr>
        <p:spPr>
          <a:xfrm>
            <a:off x="5301280" y="7200897"/>
            <a:ext cx="5154767" cy="5858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 PALM OIL</a:t>
            </a:r>
          </a:p>
        </p:txBody>
      </p:sp>
      <p:pic>
        <p:nvPicPr>
          <p:cNvPr id="6" name="Picture 5">
            <a:extLst>
              <a:ext uri="{FF2B5EF4-FFF2-40B4-BE49-F238E27FC236}">
                <a16:creationId xmlns:a16="http://schemas.microsoft.com/office/drawing/2014/main" id="{4A689FB6-59DA-CD73-D043-713CBD7756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 r="24737"/>
          <a:stretch/>
        </p:blipFill>
        <p:spPr>
          <a:xfrm>
            <a:off x="423707" y="7128556"/>
            <a:ext cx="3343110" cy="2957367"/>
          </a:xfrm>
          <a:prstGeom prst="rect">
            <a:avLst/>
          </a:prstGeom>
        </p:spPr>
      </p:pic>
      <p:pic>
        <p:nvPicPr>
          <p:cNvPr id="7" name="Picture 6">
            <a:extLst>
              <a:ext uri="{FF2B5EF4-FFF2-40B4-BE49-F238E27FC236}">
                <a16:creationId xmlns:a16="http://schemas.microsoft.com/office/drawing/2014/main" id="{E82DD966-0043-F795-8365-8819CBED014B}"/>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23707" y="11173350"/>
            <a:ext cx="3343110" cy="3343110"/>
          </a:xfrm>
          <a:prstGeom prst="rect">
            <a:avLst/>
          </a:prstGeom>
        </p:spPr>
      </p:pic>
    </p:spTree>
    <p:extLst>
      <p:ext uri="{BB962C8B-B14F-4D97-AF65-F5344CB8AC3E}">
        <p14:creationId xmlns:p14="http://schemas.microsoft.com/office/powerpoint/2010/main" val="29695046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449">
        <p159:morph option="byObject"/>
      </p:transition>
    </mc:Choice>
    <mc:Fallback>
      <p:transition spd="slow" advTm="1449">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C3B360-2431-9C80-967D-ACFCCE84F81E}"/>
              </a:ext>
            </a:extLst>
          </p:cNvPr>
          <p:cNvSpPr txBox="1"/>
          <p:nvPr/>
        </p:nvSpPr>
        <p:spPr>
          <a:xfrm flipH="1">
            <a:off x="5301278" y="2967516"/>
            <a:ext cx="5531822" cy="3001784"/>
          </a:xfrm>
          <a:prstGeom prst="rect">
            <a:avLst/>
          </a:prstGeom>
          <a:noFill/>
        </p:spPr>
        <p:txBody>
          <a:bodyPr wrap="square" rtlCol="0">
            <a:spAutoFit/>
          </a:bodyPr>
          <a:lstStyle/>
          <a:p>
            <a:pPr algn="just">
              <a:lnSpc>
                <a:spcPct val="150000"/>
              </a:lnSpc>
            </a:pPr>
            <a:r>
              <a:rPr lang="en-US" sz="1600" b="0" i="0" dirty="0">
                <a:solidFill>
                  <a:srgbClr val="444444"/>
                </a:solidFill>
                <a:effectLst/>
                <a:latin typeface="Helvetica" pitchFamily="2" charset="0"/>
              </a:rPr>
              <a:t>Palm oil is a very productive crop. It offers a far greater yield at a lower cost of production than other vegetable oils. Global production of and demand for palm oil is increasing rapidly. Plantations are spreading across Asia, Africa and Latin America. But such expansion comes at the expense of tropical forests—which form critical habitats for many endangered species and a lifeline for some human communities.</a:t>
            </a:r>
            <a:endParaRPr lang="en-US" sz="16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5" name="Text Placeholder 2">
            <a:extLst>
              <a:ext uri="{FF2B5EF4-FFF2-40B4-BE49-F238E27FC236}">
                <a16:creationId xmlns:a16="http://schemas.microsoft.com/office/drawing/2014/main" id="{5100CF23-4247-8BBF-F28A-864ACDA8E652}"/>
              </a:ext>
            </a:extLst>
          </p:cNvPr>
          <p:cNvSpPr txBox="1">
            <a:spLocks/>
          </p:cNvSpPr>
          <p:nvPr/>
        </p:nvSpPr>
        <p:spPr>
          <a:xfrm>
            <a:off x="5301280" y="1122110"/>
            <a:ext cx="5154767" cy="5858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 PALM OIL</a:t>
            </a:r>
          </a:p>
        </p:txBody>
      </p:sp>
      <p:pic>
        <p:nvPicPr>
          <p:cNvPr id="6" name="Picture 5">
            <a:extLst>
              <a:ext uri="{FF2B5EF4-FFF2-40B4-BE49-F238E27FC236}">
                <a16:creationId xmlns:a16="http://schemas.microsoft.com/office/drawing/2014/main" id="{D4262113-6996-A882-67CF-83962A3A07B4}"/>
              </a:ext>
            </a:extLst>
          </p:cNvPr>
          <p:cNvPicPr>
            <a:picLocks noChangeAspect="1"/>
          </p:cNvPicPr>
          <p:nvPr/>
        </p:nvPicPr>
        <p:blipFill>
          <a:blip r:embed="rId2" cstate="print">
            <a:extLst>
              <a:ext uri="{28A0092B-C50C-407E-A947-70E740481C1C}">
                <a14:useLocalDpi xmlns:a14="http://schemas.microsoft.com/office/drawing/2010/main" val="0"/>
              </a:ext>
            </a:extLst>
          </a:blip>
          <a:srcRect l="12394" r="12394"/>
          <a:stretch/>
        </p:blipFill>
        <p:spPr>
          <a:xfrm>
            <a:off x="423707" y="229257"/>
            <a:ext cx="3343110" cy="2957367"/>
          </a:xfrm>
          <a:prstGeom prst="rect">
            <a:avLst/>
          </a:prstGeom>
        </p:spPr>
      </p:pic>
      <p:pic>
        <p:nvPicPr>
          <p:cNvPr id="7" name="Picture 6">
            <a:extLst>
              <a:ext uri="{FF2B5EF4-FFF2-40B4-BE49-F238E27FC236}">
                <a16:creationId xmlns:a16="http://schemas.microsoft.com/office/drawing/2014/main" id="{9D5F2A11-56C3-C6A7-C152-BD82FD84E8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707" y="3333194"/>
            <a:ext cx="3343110" cy="3343110"/>
          </a:xfrm>
          <a:prstGeom prst="rect">
            <a:avLst/>
          </a:prstGeom>
        </p:spPr>
      </p:pic>
      <p:sp>
        <p:nvSpPr>
          <p:cNvPr id="8" name="Text Placeholder 2">
            <a:extLst>
              <a:ext uri="{FF2B5EF4-FFF2-40B4-BE49-F238E27FC236}">
                <a16:creationId xmlns:a16="http://schemas.microsoft.com/office/drawing/2014/main" id="{3A492A71-823B-5BD7-7175-7B4D8709EC19}"/>
              </a:ext>
            </a:extLst>
          </p:cNvPr>
          <p:cNvSpPr txBox="1">
            <a:spLocks/>
          </p:cNvSpPr>
          <p:nvPr/>
        </p:nvSpPr>
        <p:spPr>
          <a:xfrm rot="16200000">
            <a:off x="10902279" y="5544206"/>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9" name="Rectangle 8">
            <a:extLst>
              <a:ext uri="{FF2B5EF4-FFF2-40B4-BE49-F238E27FC236}">
                <a16:creationId xmlns:a16="http://schemas.microsoft.com/office/drawing/2014/main" id="{69B15157-0DF0-0C2F-F506-994824FDE923}"/>
              </a:ext>
            </a:extLst>
          </p:cNvPr>
          <p:cNvSpPr/>
          <p:nvPr/>
        </p:nvSpPr>
        <p:spPr>
          <a:xfrm rot="16200000">
            <a:off x="9785418" y="2499415"/>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16BD4BDD-BD1C-E73E-BB6B-5890647C0A43}"/>
              </a:ext>
            </a:extLst>
          </p:cNvPr>
          <p:cNvSpPr txBox="1">
            <a:spLocks/>
          </p:cNvSpPr>
          <p:nvPr/>
        </p:nvSpPr>
        <p:spPr>
          <a:xfrm rot="16200000">
            <a:off x="10902280" y="-1351897"/>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13" name="Picture Placeholder 4">
            <a:extLst>
              <a:ext uri="{FF2B5EF4-FFF2-40B4-BE49-F238E27FC236}">
                <a16:creationId xmlns:a16="http://schemas.microsoft.com/office/drawing/2014/main" id="{05B08622-C817-8BA1-8C24-BA0A3404A54E}"/>
              </a:ext>
            </a:extLst>
          </p:cNvPr>
          <p:cNvPicPr>
            <a:picLocks noChangeAspect="1"/>
          </p:cNvPicPr>
          <p:nvPr/>
        </p:nvPicPr>
        <p:blipFill rotWithShape="1">
          <a:blip r:embed="rId4">
            <a:extLst>
              <a:ext uri="{28A0092B-C50C-407E-A947-70E740481C1C}">
                <a14:useLocalDpi xmlns:a14="http://schemas.microsoft.com/office/drawing/2010/main" val="0"/>
              </a:ext>
            </a:extLst>
          </a:blip>
          <a:srcRect l="48517" r="23811"/>
          <a:stretch/>
        </p:blipFill>
        <p:spPr>
          <a:xfrm>
            <a:off x="4798177" y="-5758907"/>
            <a:ext cx="3277326" cy="5603966"/>
          </a:xfrm>
          <a:prstGeom prst="rect">
            <a:avLst/>
          </a:prstGeom>
        </p:spPr>
      </p:pic>
      <p:sp>
        <p:nvSpPr>
          <p:cNvPr id="14" name="Text Placeholder 2">
            <a:extLst>
              <a:ext uri="{FF2B5EF4-FFF2-40B4-BE49-F238E27FC236}">
                <a16:creationId xmlns:a16="http://schemas.microsoft.com/office/drawing/2014/main" id="{35CD481D-5730-1325-C49F-E07296BBFBBD}"/>
              </a:ext>
            </a:extLst>
          </p:cNvPr>
          <p:cNvSpPr txBox="1">
            <a:spLocks/>
          </p:cNvSpPr>
          <p:nvPr/>
        </p:nvSpPr>
        <p:spPr>
          <a:xfrm>
            <a:off x="464989" y="-4363852"/>
            <a:ext cx="2697311"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CASSAVA </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FLOUR</a:t>
            </a:r>
          </a:p>
        </p:txBody>
      </p:sp>
      <p:pic>
        <p:nvPicPr>
          <p:cNvPr id="15" name="Picture Placeholder 5">
            <a:extLst>
              <a:ext uri="{FF2B5EF4-FFF2-40B4-BE49-F238E27FC236}">
                <a16:creationId xmlns:a16="http://schemas.microsoft.com/office/drawing/2014/main" id="{57CB48AA-6B97-B975-211C-D89E695508AA}"/>
              </a:ext>
            </a:extLst>
          </p:cNvPr>
          <p:cNvPicPr>
            <a:picLocks noChangeAspect="1"/>
          </p:cNvPicPr>
          <p:nvPr/>
        </p:nvPicPr>
        <p:blipFill rotWithShape="1">
          <a:blip r:embed="rId5">
            <a:extLst>
              <a:ext uri="{28A0092B-C50C-407E-A947-70E740481C1C}">
                <a14:useLocalDpi xmlns:a14="http://schemas.microsoft.com/office/drawing/2010/main" val="0"/>
              </a:ext>
            </a:extLst>
          </a:blip>
          <a:srcRect l="13082" r="47910"/>
          <a:stretch/>
        </p:blipFill>
        <p:spPr>
          <a:xfrm>
            <a:off x="8075503" y="-6632434"/>
            <a:ext cx="3277326" cy="5603966"/>
          </a:xfrm>
          <a:prstGeom prst="rect">
            <a:avLst/>
          </a:prstGeom>
        </p:spPr>
      </p:pic>
      <p:sp>
        <p:nvSpPr>
          <p:cNvPr id="16" name="TextBox 15">
            <a:extLst>
              <a:ext uri="{FF2B5EF4-FFF2-40B4-BE49-F238E27FC236}">
                <a16:creationId xmlns:a16="http://schemas.microsoft.com/office/drawing/2014/main" id="{1AF84F19-38DE-AD83-BDB7-1F5A60E97177}"/>
              </a:ext>
            </a:extLst>
          </p:cNvPr>
          <p:cNvSpPr txBox="1"/>
          <p:nvPr/>
        </p:nvSpPr>
        <p:spPr>
          <a:xfrm flipH="1">
            <a:off x="495081" y="-2186765"/>
            <a:ext cx="3759069" cy="1991764"/>
          </a:xfrm>
          <a:prstGeom prst="rect">
            <a:avLst/>
          </a:prstGeom>
          <a:noFill/>
        </p:spPr>
        <p:txBody>
          <a:bodyPr wrap="square" rtlCol="0">
            <a:spAutoFit/>
          </a:bodyPr>
          <a:lstStyle/>
          <a:p>
            <a:pPr algn="just">
              <a:lnSpc>
                <a:spcPct val="150000"/>
              </a:lnSpc>
            </a:pPr>
            <a:r>
              <a:rPr lang="en-US" sz="1400" b="0" i="0" dirty="0">
                <a:solidFill>
                  <a:srgbClr val="231F20"/>
                </a:solidFill>
                <a:effectLst/>
                <a:latin typeface="Helvetica" pitchFamily="2" charset="0"/>
              </a:rPr>
              <a:t>Cassava flour is a good substitute for wheat flour in a variety of recipes. Cassava flour comes from the root vegetable cassava. This is a vegetable that is rich in carbohydrates and contains important vitamins and minerals.</a:t>
            </a:r>
            <a:endParaRPr lang="en-US" sz="14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5FA2455D-A71B-90FA-2C2C-C3870D0FADAB}"/>
              </a:ext>
            </a:extLst>
          </p:cNvPr>
          <p:cNvSpPr/>
          <p:nvPr/>
        </p:nvSpPr>
        <p:spPr>
          <a:xfrm rot="16200000" flipV="1">
            <a:off x="-1363632" y="10829268"/>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CA6F8A6F-DC7D-D310-C2D7-8589D9BB3F52}"/>
              </a:ext>
            </a:extLst>
          </p:cNvPr>
          <p:cNvSpPr txBox="1">
            <a:spLocks/>
          </p:cNvSpPr>
          <p:nvPr/>
        </p:nvSpPr>
        <p:spPr>
          <a:xfrm rot="16200000">
            <a:off x="-279494" y="7687029"/>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9" name="TextBox 18">
            <a:extLst>
              <a:ext uri="{FF2B5EF4-FFF2-40B4-BE49-F238E27FC236}">
                <a16:creationId xmlns:a16="http://schemas.microsoft.com/office/drawing/2014/main" id="{C0B344D0-269C-1B74-7C17-6CBEBB3BDD1B}"/>
              </a:ext>
            </a:extLst>
          </p:cNvPr>
          <p:cNvSpPr txBox="1"/>
          <p:nvPr/>
        </p:nvSpPr>
        <p:spPr>
          <a:xfrm flipH="1">
            <a:off x="1018175" y="10852873"/>
            <a:ext cx="3883678" cy="3367012"/>
          </a:xfrm>
          <a:prstGeom prst="rect">
            <a:avLst/>
          </a:prstGeom>
          <a:noFill/>
        </p:spPr>
        <p:txBody>
          <a:bodyPr wrap="square" rtlCol="0">
            <a:spAutoFit/>
          </a:bodyPr>
          <a:lstStyle/>
          <a:p>
            <a:pPr algn="l" fontAlgn="base">
              <a:lnSpc>
                <a:spcPct val="150000"/>
              </a:lnSpc>
            </a:pPr>
            <a:r>
              <a:rPr lang="en-US" sz="1100" dirty="0"/>
              <a:t>Peanut oil is the oil from the seed (peanut) of the peanut plant (Arachis </a:t>
            </a:r>
            <a:r>
              <a:rPr lang="en-US" sz="1100" dirty="0" err="1"/>
              <a:t>hypogaea</a:t>
            </a:r>
            <a:r>
              <a:rPr lang="en-US" sz="1100" dirty="0"/>
              <a:t>). Peanut oil is used in cooking and is also used to make medicine.</a:t>
            </a:r>
            <a:br>
              <a:rPr lang="en-US" sz="1100" dirty="0"/>
            </a:br>
            <a:br>
              <a:rPr lang="en-US" sz="1100" dirty="0"/>
            </a:br>
            <a:r>
              <a:rPr lang="en-US" sz="1100" dirty="0"/>
              <a:t>Peanut oil is high in monounsaturated "good" Fat and low in saturated "bad" fat. This is believed to help prevent heart disease and lower cholesterol. Peanut oil might help to reduce fatty build up in blood vessels.</a:t>
            </a:r>
            <a:br>
              <a:rPr lang="en-US" sz="1100" dirty="0"/>
            </a:br>
            <a:br>
              <a:rPr lang="en-US" sz="1100" dirty="0"/>
            </a:br>
            <a:r>
              <a:rPr lang="en-US" sz="1100" dirty="0"/>
              <a:t>People use peanut oil for high levels of cholesterol or other fats in the blood, heart disease, joint pain, dry skin, and many other conditions, but there is no good scientific evidence to support these uses.</a:t>
            </a:r>
          </a:p>
        </p:txBody>
      </p:sp>
      <p:pic>
        <p:nvPicPr>
          <p:cNvPr id="20" name="Picture Placeholder 2">
            <a:extLst>
              <a:ext uri="{FF2B5EF4-FFF2-40B4-BE49-F238E27FC236}">
                <a16:creationId xmlns:a16="http://schemas.microsoft.com/office/drawing/2014/main" id="{139D5D46-E67B-79BE-A59C-A554EE0E3869}"/>
              </a:ext>
            </a:extLst>
          </p:cNvPr>
          <p:cNvPicPr>
            <a:picLocks noChangeAspect="1"/>
          </p:cNvPicPr>
          <p:nvPr/>
        </p:nvPicPr>
        <p:blipFill rotWithShape="1">
          <a:blip r:embed="rId6">
            <a:extLst>
              <a:ext uri="{28A0092B-C50C-407E-A947-70E740481C1C}">
                <a14:useLocalDpi xmlns:a14="http://schemas.microsoft.com/office/drawing/2010/main" val="0"/>
              </a:ext>
            </a:extLst>
          </a:blip>
          <a:srcRect l="24191" r="247"/>
          <a:stretch/>
        </p:blipFill>
        <p:spPr>
          <a:xfrm flipH="1">
            <a:off x="5199017" y="7235526"/>
            <a:ext cx="6348549" cy="5603966"/>
          </a:xfrm>
          <a:prstGeom prst="rect">
            <a:avLst/>
          </a:prstGeom>
        </p:spPr>
      </p:pic>
      <p:sp>
        <p:nvSpPr>
          <p:cNvPr id="21" name="Text Placeholder 2">
            <a:extLst>
              <a:ext uri="{FF2B5EF4-FFF2-40B4-BE49-F238E27FC236}">
                <a16:creationId xmlns:a16="http://schemas.microsoft.com/office/drawing/2014/main" id="{E72F186B-D9AC-C75C-C4A1-5C4E715EBA12}"/>
              </a:ext>
            </a:extLst>
          </p:cNvPr>
          <p:cNvSpPr txBox="1">
            <a:spLocks/>
          </p:cNvSpPr>
          <p:nvPr/>
        </p:nvSpPr>
        <p:spPr>
          <a:xfrm>
            <a:off x="1030120" y="7363193"/>
            <a:ext cx="5051997" cy="13724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a:t>
            </a:r>
          </a:p>
          <a:p>
            <a:pPr marL="0" indent="0" algn="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GROUNDNUT OIL</a:t>
            </a:r>
          </a:p>
        </p:txBody>
      </p:sp>
      <p:sp>
        <p:nvSpPr>
          <p:cNvPr id="22" name="Text Placeholder 2">
            <a:extLst>
              <a:ext uri="{FF2B5EF4-FFF2-40B4-BE49-F238E27FC236}">
                <a16:creationId xmlns:a16="http://schemas.microsoft.com/office/drawing/2014/main" id="{30AE8FA4-2F76-A813-7FB2-83938A6C9494}"/>
              </a:ext>
            </a:extLst>
          </p:cNvPr>
          <p:cNvSpPr txBox="1">
            <a:spLocks/>
          </p:cNvSpPr>
          <p:nvPr/>
        </p:nvSpPr>
        <p:spPr>
          <a:xfrm rot="16200000">
            <a:off x="-279494" y="13740935"/>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6731074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485">
        <p159:morph option="byObject"/>
      </p:transition>
    </mc:Choice>
    <mc:Fallback>
      <p:transition spd="slow" advTm="1485">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E6CF57-D74E-0B78-4804-BEE231244AA0}"/>
              </a:ext>
            </a:extLst>
          </p:cNvPr>
          <p:cNvSpPr txBox="1"/>
          <p:nvPr/>
        </p:nvSpPr>
        <p:spPr>
          <a:xfrm flipH="1">
            <a:off x="1018175" y="2846553"/>
            <a:ext cx="3883678" cy="3367012"/>
          </a:xfrm>
          <a:prstGeom prst="rect">
            <a:avLst/>
          </a:prstGeom>
          <a:noFill/>
        </p:spPr>
        <p:txBody>
          <a:bodyPr wrap="square" rtlCol="0">
            <a:spAutoFit/>
          </a:bodyPr>
          <a:lstStyle/>
          <a:p>
            <a:pPr algn="l" fontAlgn="base">
              <a:lnSpc>
                <a:spcPct val="150000"/>
              </a:lnSpc>
            </a:pPr>
            <a:r>
              <a:rPr lang="en-US" sz="1100" dirty="0"/>
              <a:t>Peanut oil is the oil from the seed (peanut) of the peanut plant (Arachis </a:t>
            </a:r>
            <a:r>
              <a:rPr lang="en-US" sz="1100" dirty="0" err="1"/>
              <a:t>hypogaea</a:t>
            </a:r>
            <a:r>
              <a:rPr lang="en-US" sz="1100" dirty="0"/>
              <a:t>). Peanut oil is used in cooking and is also used to make medicine.</a:t>
            </a:r>
            <a:br>
              <a:rPr lang="en-US" sz="1100" dirty="0"/>
            </a:br>
            <a:br>
              <a:rPr lang="en-US" sz="1100" dirty="0"/>
            </a:br>
            <a:r>
              <a:rPr lang="en-US" sz="1100" dirty="0"/>
              <a:t>Peanut oil is high in monounsaturated "good" Fat and low in saturated "bad" fat. This is believed to help prevent heart disease and lower cholesterol. Peanut oil might help to reduce fatty build up in blood vessels.</a:t>
            </a:r>
            <a:br>
              <a:rPr lang="en-US" sz="1100" dirty="0"/>
            </a:br>
            <a:br>
              <a:rPr lang="en-US" sz="1100" dirty="0"/>
            </a:br>
            <a:r>
              <a:rPr lang="en-US" sz="1100" dirty="0"/>
              <a:t>People use peanut oil for high levels of cholesterol or other fats in the blood, heart disease, joint pain, dry skin, and many other conditions, but there is no good scientific evidence to support these uses.</a:t>
            </a:r>
          </a:p>
        </p:txBody>
      </p:sp>
      <p:pic>
        <p:nvPicPr>
          <p:cNvPr id="7" name="Picture Placeholder 2">
            <a:extLst>
              <a:ext uri="{FF2B5EF4-FFF2-40B4-BE49-F238E27FC236}">
                <a16:creationId xmlns:a16="http://schemas.microsoft.com/office/drawing/2014/main" id="{003CCFCD-5E23-D85C-E0D4-5CD4863F1329}"/>
              </a:ext>
            </a:extLst>
          </p:cNvPr>
          <p:cNvPicPr>
            <a:picLocks noChangeAspect="1"/>
          </p:cNvPicPr>
          <p:nvPr/>
        </p:nvPicPr>
        <p:blipFill>
          <a:blip r:embed="rId2">
            <a:extLst>
              <a:ext uri="{28A0092B-C50C-407E-A947-70E740481C1C}">
                <a14:useLocalDpi xmlns:a14="http://schemas.microsoft.com/office/drawing/2010/main" val="0"/>
              </a:ext>
            </a:extLst>
          </a:blip>
          <a:srcRect l="12219" r="12219"/>
          <a:stretch/>
        </p:blipFill>
        <p:spPr>
          <a:xfrm flipH="1">
            <a:off x="5199017" y="609599"/>
            <a:ext cx="6348549" cy="5603966"/>
          </a:xfrm>
          <a:prstGeom prst="rect">
            <a:avLst/>
          </a:prstGeom>
        </p:spPr>
      </p:pic>
      <p:sp>
        <p:nvSpPr>
          <p:cNvPr id="8" name="Text Placeholder 2">
            <a:extLst>
              <a:ext uri="{FF2B5EF4-FFF2-40B4-BE49-F238E27FC236}">
                <a16:creationId xmlns:a16="http://schemas.microsoft.com/office/drawing/2014/main" id="{4DA38EC8-0774-4A1B-A692-60BDDC64788F}"/>
              </a:ext>
            </a:extLst>
          </p:cNvPr>
          <p:cNvSpPr txBox="1">
            <a:spLocks/>
          </p:cNvSpPr>
          <p:nvPr/>
        </p:nvSpPr>
        <p:spPr>
          <a:xfrm>
            <a:off x="1030120" y="1020119"/>
            <a:ext cx="5051997" cy="13724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a:t>
            </a:r>
          </a:p>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GROUNDNUT OIL</a:t>
            </a:r>
          </a:p>
        </p:txBody>
      </p:sp>
      <p:sp>
        <p:nvSpPr>
          <p:cNvPr id="2" name="Text Placeholder 2">
            <a:extLst>
              <a:ext uri="{FF2B5EF4-FFF2-40B4-BE49-F238E27FC236}">
                <a16:creationId xmlns:a16="http://schemas.microsoft.com/office/drawing/2014/main" id="{10BB7552-0C01-EC9A-14B3-2B569EB50249}"/>
              </a:ext>
            </a:extLst>
          </p:cNvPr>
          <p:cNvSpPr txBox="1">
            <a:spLocks/>
          </p:cNvSpPr>
          <p:nvPr/>
        </p:nvSpPr>
        <p:spPr>
          <a:xfrm rot="16200000">
            <a:off x="10902282" y="-1475599"/>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3" name="Rectangle 2">
            <a:extLst>
              <a:ext uri="{FF2B5EF4-FFF2-40B4-BE49-F238E27FC236}">
                <a16:creationId xmlns:a16="http://schemas.microsoft.com/office/drawing/2014/main" id="{667C8F23-875C-2CDB-F505-AAD59C173E8E}"/>
              </a:ext>
            </a:extLst>
          </p:cNvPr>
          <p:cNvSpPr/>
          <p:nvPr/>
        </p:nvSpPr>
        <p:spPr>
          <a:xfrm rot="16200000">
            <a:off x="9785420" y="-4704526"/>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3EB950-A254-5BF5-1320-3A6271DB8B1C}"/>
              </a:ext>
            </a:extLst>
          </p:cNvPr>
          <p:cNvSpPr txBox="1"/>
          <p:nvPr/>
        </p:nvSpPr>
        <p:spPr>
          <a:xfrm flipH="1">
            <a:off x="5301278" y="-3001784"/>
            <a:ext cx="5531822" cy="3001784"/>
          </a:xfrm>
          <a:prstGeom prst="rect">
            <a:avLst/>
          </a:prstGeom>
          <a:noFill/>
        </p:spPr>
        <p:txBody>
          <a:bodyPr wrap="square" rtlCol="0">
            <a:spAutoFit/>
          </a:bodyPr>
          <a:lstStyle/>
          <a:p>
            <a:pPr algn="just">
              <a:lnSpc>
                <a:spcPct val="150000"/>
              </a:lnSpc>
            </a:pPr>
            <a:r>
              <a:rPr lang="en-US" sz="1600" b="0" i="0" dirty="0">
                <a:solidFill>
                  <a:srgbClr val="444444"/>
                </a:solidFill>
                <a:effectLst/>
                <a:latin typeface="Helvetica" pitchFamily="2" charset="0"/>
              </a:rPr>
              <a:t>Palm oil is a very productive crop. It offers a far greater yield at a lower cost of production than other vegetable oils. Global production of and demand for palm oil is increasing rapidly. Plantations are spreading across Asia, Africa and Latin America. But such expansion comes at the expense of tropical forests—which form critical habitats for many endangered species and a lifeline for some human communities.</a:t>
            </a:r>
            <a:endParaRPr lang="en-US" sz="16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10" name="Text Placeholder 2">
            <a:extLst>
              <a:ext uri="{FF2B5EF4-FFF2-40B4-BE49-F238E27FC236}">
                <a16:creationId xmlns:a16="http://schemas.microsoft.com/office/drawing/2014/main" id="{68A7F1FC-75C6-8418-F503-02A94AD85F0B}"/>
              </a:ext>
            </a:extLst>
          </p:cNvPr>
          <p:cNvSpPr txBox="1">
            <a:spLocks/>
          </p:cNvSpPr>
          <p:nvPr/>
        </p:nvSpPr>
        <p:spPr>
          <a:xfrm>
            <a:off x="5301280" y="-3587385"/>
            <a:ext cx="5154767" cy="5858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 PALM OIL</a:t>
            </a:r>
          </a:p>
        </p:txBody>
      </p:sp>
      <p:pic>
        <p:nvPicPr>
          <p:cNvPr id="11" name="Picture 10">
            <a:extLst>
              <a:ext uri="{FF2B5EF4-FFF2-40B4-BE49-F238E27FC236}">
                <a16:creationId xmlns:a16="http://schemas.microsoft.com/office/drawing/2014/main" id="{D095C539-CCA5-F7AF-91E1-942B217485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37" r="51"/>
          <a:stretch/>
        </p:blipFill>
        <p:spPr>
          <a:xfrm>
            <a:off x="423707" y="-8141718"/>
            <a:ext cx="3343110" cy="2957367"/>
          </a:xfrm>
          <a:prstGeom prst="rect">
            <a:avLst/>
          </a:prstGeom>
        </p:spPr>
      </p:pic>
      <p:pic>
        <p:nvPicPr>
          <p:cNvPr id="12" name="Picture 11">
            <a:extLst>
              <a:ext uri="{FF2B5EF4-FFF2-40B4-BE49-F238E27FC236}">
                <a16:creationId xmlns:a16="http://schemas.microsoft.com/office/drawing/2014/main" id="{0480D463-EF8D-B8AE-3138-1113DDAAAD5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23707" y="-3621753"/>
            <a:ext cx="3343110" cy="3343110"/>
          </a:xfrm>
          <a:prstGeom prst="rect">
            <a:avLst/>
          </a:prstGeom>
        </p:spPr>
      </p:pic>
      <p:sp>
        <p:nvSpPr>
          <p:cNvPr id="15" name="Rectangle 14">
            <a:extLst>
              <a:ext uri="{FF2B5EF4-FFF2-40B4-BE49-F238E27FC236}">
                <a16:creationId xmlns:a16="http://schemas.microsoft.com/office/drawing/2014/main" id="{BA28D609-ACD2-3695-E677-657F7775A47C}"/>
              </a:ext>
            </a:extLst>
          </p:cNvPr>
          <p:cNvSpPr/>
          <p:nvPr/>
        </p:nvSpPr>
        <p:spPr>
          <a:xfrm rot="16200000" flipV="1">
            <a:off x="-1363632" y="4130927"/>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B836DF12-B91A-0407-6952-F48383AC9BAC}"/>
              </a:ext>
            </a:extLst>
          </p:cNvPr>
          <p:cNvSpPr txBox="1">
            <a:spLocks/>
          </p:cNvSpPr>
          <p:nvPr/>
        </p:nvSpPr>
        <p:spPr>
          <a:xfrm rot="16200000">
            <a:off x="-279494" y="98868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18" name="Text Placeholder 2">
            <a:extLst>
              <a:ext uri="{FF2B5EF4-FFF2-40B4-BE49-F238E27FC236}">
                <a16:creationId xmlns:a16="http://schemas.microsoft.com/office/drawing/2014/main" id="{711E9C7E-0B9B-4B5B-488C-6234BDAB71E9}"/>
              </a:ext>
            </a:extLst>
          </p:cNvPr>
          <p:cNvSpPr txBox="1">
            <a:spLocks/>
          </p:cNvSpPr>
          <p:nvPr/>
        </p:nvSpPr>
        <p:spPr>
          <a:xfrm rot="16200000">
            <a:off x="10902283" y="-8554826"/>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72BE3043-E6E4-2D84-CC9C-40E06CDA159F}"/>
              </a:ext>
            </a:extLst>
          </p:cNvPr>
          <p:cNvSpPr/>
          <p:nvPr/>
        </p:nvSpPr>
        <p:spPr>
          <a:xfrm rot="16200000" flipV="1">
            <a:off x="-1363632" y="-236128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C5F1615A-3622-09AF-A928-EFFF233FA18C}"/>
              </a:ext>
            </a:extLst>
          </p:cNvPr>
          <p:cNvSpPr txBox="1">
            <a:spLocks/>
          </p:cNvSpPr>
          <p:nvPr/>
        </p:nvSpPr>
        <p:spPr>
          <a:xfrm rot="16200000">
            <a:off x="-279494" y="7687029"/>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pic>
        <p:nvPicPr>
          <p:cNvPr id="21" name="Picture 20">
            <a:extLst>
              <a:ext uri="{FF2B5EF4-FFF2-40B4-BE49-F238E27FC236}">
                <a16:creationId xmlns:a16="http://schemas.microsoft.com/office/drawing/2014/main" id="{E72DA53D-9510-3232-14CC-7A10D0C24915}"/>
              </a:ext>
            </a:extLst>
          </p:cNvPr>
          <p:cNvPicPr>
            <a:picLocks noChangeAspect="1"/>
          </p:cNvPicPr>
          <p:nvPr/>
        </p:nvPicPr>
        <p:blipFill rotWithShape="1">
          <a:blip r:embed="rId5">
            <a:extLst>
              <a:ext uri="{28A0092B-C50C-407E-A947-70E740481C1C}">
                <a14:useLocalDpi xmlns:a14="http://schemas.microsoft.com/office/drawing/2010/main" val="0"/>
              </a:ext>
            </a:extLst>
          </a:blip>
          <a:srcRect t="1539" b="38461"/>
          <a:stretch/>
        </p:blipFill>
        <p:spPr>
          <a:xfrm>
            <a:off x="932796" y="8564414"/>
            <a:ext cx="5943600" cy="2377440"/>
          </a:xfrm>
          <a:prstGeom prst="rect">
            <a:avLst/>
          </a:prstGeom>
        </p:spPr>
      </p:pic>
      <p:pic>
        <p:nvPicPr>
          <p:cNvPr id="22" name="Picture 21">
            <a:extLst>
              <a:ext uri="{FF2B5EF4-FFF2-40B4-BE49-F238E27FC236}">
                <a16:creationId xmlns:a16="http://schemas.microsoft.com/office/drawing/2014/main" id="{5FB91E71-BEA5-631B-01D1-014BE349A31B}"/>
              </a:ext>
            </a:extLst>
          </p:cNvPr>
          <p:cNvPicPr>
            <a:picLocks noChangeAspect="1"/>
          </p:cNvPicPr>
          <p:nvPr/>
        </p:nvPicPr>
        <p:blipFill rotWithShape="1">
          <a:blip r:embed="rId6">
            <a:extLst>
              <a:ext uri="{28A0092B-C50C-407E-A947-70E740481C1C}">
                <a14:useLocalDpi xmlns:a14="http://schemas.microsoft.com/office/drawing/2010/main" val="0"/>
              </a:ext>
            </a:extLst>
          </a:blip>
          <a:srcRect l="-201" r="36244"/>
          <a:stretch/>
        </p:blipFill>
        <p:spPr>
          <a:xfrm>
            <a:off x="942520" y="12477232"/>
            <a:ext cx="2888343" cy="2579390"/>
          </a:xfrm>
          <a:prstGeom prst="rect">
            <a:avLst/>
          </a:prstGeom>
        </p:spPr>
      </p:pic>
      <p:pic>
        <p:nvPicPr>
          <p:cNvPr id="23" name="Picture 22">
            <a:extLst>
              <a:ext uri="{FF2B5EF4-FFF2-40B4-BE49-F238E27FC236}">
                <a16:creationId xmlns:a16="http://schemas.microsoft.com/office/drawing/2014/main" id="{A5205700-D6E3-F5A0-B5E0-87004A756E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491" r="858"/>
          <a:stretch/>
        </p:blipFill>
        <p:spPr>
          <a:xfrm>
            <a:off x="3988053" y="11559769"/>
            <a:ext cx="2888343" cy="2579390"/>
          </a:xfrm>
          <a:prstGeom prst="rect">
            <a:avLst/>
          </a:prstGeom>
        </p:spPr>
      </p:pic>
      <p:sp>
        <p:nvSpPr>
          <p:cNvPr id="24" name="Text Placeholder 2">
            <a:extLst>
              <a:ext uri="{FF2B5EF4-FFF2-40B4-BE49-F238E27FC236}">
                <a16:creationId xmlns:a16="http://schemas.microsoft.com/office/drawing/2014/main" id="{9FD719AC-3EB3-F05D-FA1D-EDEA2A38393B}"/>
              </a:ext>
            </a:extLst>
          </p:cNvPr>
          <p:cNvSpPr txBox="1">
            <a:spLocks/>
          </p:cNvSpPr>
          <p:nvPr/>
        </p:nvSpPr>
        <p:spPr>
          <a:xfrm>
            <a:off x="7124699" y="7080830"/>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 CORN OIL</a:t>
            </a:r>
          </a:p>
        </p:txBody>
      </p:sp>
      <p:sp>
        <p:nvSpPr>
          <p:cNvPr id="25" name="TextBox 24">
            <a:extLst>
              <a:ext uri="{FF2B5EF4-FFF2-40B4-BE49-F238E27FC236}">
                <a16:creationId xmlns:a16="http://schemas.microsoft.com/office/drawing/2014/main" id="{CE64D153-0E46-76B6-D724-3EBDBD1362EA}"/>
              </a:ext>
            </a:extLst>
          </p:cNvPr>
          <p:cNvSpPr txBox="1"/>
          <p:nvPr/>
        </p:nvSpPr>
        <p:spPr>
          <a:xfrm flipH="1">
            <a:off x="7124699" y="9824719"/>
            <a:ext cx="4818483" cy="2462213"/>
          </a:xfrm>
          <a:prstGeom prst="rect">
            <a:avLst/>
          </a:prstGeom>
          <a:noFill/>
        </p:spPr>
        <p:txBody>
          <a:bodyPr wrap="square" rtlCol="0">
            <a:spAutoFit/>
          </a:bodyPr>
          <a:lstStyle/>
          <a:p>
            <a:pPr algn="just"/>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Corn oil is a vegetable oil valued for its pleasing, nutty flavor, relatively low levels of saturated fatty acids, high levels of linoleic acid, an essential fatty acid, and low levels of linolenic acid.</a:t>
            </a:r>
          </a:p>
          <a:p>
            <a:pPr algn="just"/>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Due to its mild flavor, corn oil is popular as a cooking oil and is also used in salad dressings, shortenings, margarines, spreads, sauces and baked products.</a:t>
            </a:r>
          </a:p>
          <a:p>
            <a:pPr algn="just"/>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C</a:t>
            </a:r>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orn oil has a mild taste, is easily digestible, and adds nutritional value, so it is found in a variety of food and bakery products.</a:t>
            </a:r>
          </a:p>
        </p:txBody>
      </p:sp>
    </p:spTree>
    <p:extLst>
      <p:ext uri="{BB962C8B-B14F-4D97-AF65-F5344CB8AC3E}">
        <p14:creationId xmlns:p14="http://schemas.microsoft.com/office/powerpoint/2010/main" val="8558216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817">
        <p159:morph option="byObject"/>
      </p:transition>
    </mc:Choice>
    <mc:Fallback>
      <p:transition spd="slow" advTm="1817">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44779E-888B-4691-259A-A8EF85D79DC4}"/>
              </a:ext>
            </a:extLst>
          </p:cNvPr>
          <p:cNvPicPr>
            <a:picLocks noChangeAspect="1"/>
          </p:cNvPicPr>
          <p:nvPr/>
        </p:nvPicPr>
        <p:blipFill rotWithShape="1">
          <a:blip r:embed="rId2">
            <a:extLst>
              <a:ext uri="{28A0092B-C50C-407E-A947-70E740481C1C}">
                <a14:useLocalDpi xmlns:a14="http://schemas.microsoft.com/office/drawing/2010/main" val="0"/>
              </a:ext>
            </a:extLst>
          </a:blip>
          <a:srcRect t="24615" b="15385"/>
          <a:stretch/>
        </p:blipFill>
        <p:spPr>
          <a:xfrm>
            <a:off x="942520" y="954658"/>
            <a:ext cx="5943600" cy="2377440"/>
          </a:xfrm>
          <a:prstGeom prst="rect">
            <a:avLst/>
          </a:prstGeom>
        </p:spPr>
      </p:pic>
      <p:pic>
        <p:nvPicPr>
          <p:cNvPr id="5" name="Picture 4">
            <a:extLst>
              <a:ext uri="{FF2B5EF4-FFF2-40B4-BE49-F238E27FC236}">
                <a16:creationId xmlns:a16="http://schemas.microsoft.com/office/drawing/2014/main" id="{A00331F0-81CE-3F02-0B66-3438D42DA769}"/>
              </a:ext>
            </a:extLst>
          </p:cNvPr>
          <p:cNvPicPr>
            <a:picLocks noChangeAspect="1"/>
          </p:cNvPicPr>
          <p:nvPr/>
        </p:nvPicPr>
        <p:blipFill rotWithShape="1">
          <a:blip r:embed="rId3">
            <a:extLst>
              <a:ext uri="{28A0092B-C50C-407E-A947-70E740481C1C}">
                <a14:useLocalDpi xmlns:a14="http://schemas.microsoft.com/office/drawing/2010/main" val="0"/>
              </a:ext>
            </a:extLst>
          </a:blip>
          <a:srcRect l="20047" r="15997"/>
          <a:stretch/>
        </p:blipFill>
        <p:spPr>
          <a:xfrm>
            <a:off x="942520" y="3475789"/>
            <a:ext cx="2888343" cy="2579390"/>
          </a:xfrm>
          <a:prstGeom prst="rect">
            <a:avLst/>
          </a:prstGeom>
        </p:spPr>
      </p:pic>
      <p:pic>
        <p:nvPicPr>
          <p:cNvPr id="6" name="Picture 5">
            <a:extLst>
              <a:ext uri="{FF2B5EF4-FFF2-40B4-BE49-F238E27FC236}">
                <a16:creationId xmlns:a16="http://schemas.microsoft.com/office/drawing/2014/main" id="{2D20722D-6785-2760-48AD-97FA3A0C8C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75" r="12675"/>
          <a:stretch/>
        </p:blipFill>
        <p:spPr>
          <a:xfrm>
            <a:off x="3988053" y="3475789"/>
            <a:ext cx="2888343" cy="2579390"/>
          </a:xfrm>
          <a:prstGeom prst="rect">
            <a:avLst/>
          </a:prstGeom>
        </p:spPr>
      </p:pic>
      <p:sp>
        <p:nvSpPr>
          <p:cNvPr id="7" name="Text Placeholder 2">
            <a:extLst>
              <a:ext uri="{FF2B5EF4-FFF2-40B4-BE49-F238E27FC236}">
                <a16:creationId xmlns:a16="http://schemas.microsoft.com/office/drawing/2014/main" id="{8AEFFE25-A4E7-FA5D-9F8A-99C85B062521}"/>
              </a:ext>
            </a:extLst>
          </p:cNvPr>
          <p:cNvSpPr txBox="1">
            <a:spLocks/>
          </p:cNvSpPr>
          <p:nvPr/>
        </p:nvSpPr>
        <p:spPr>
          <a:xfrm>
            <a:off x="7124699" y="1055856"/>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 CORN OIL</a:t>
            </a:r>
          </a:p>
        </p:txBody>
      </p:sp>
      <p:sp>
        <p:nvSpPr>
          <p:cNvPr id="8" name="TextBox 7">
            <a:extLst>
              <a:ext uri="{FF2B5EF4-FFF2-40B4-BE49-F238E27FC236}">
                <a16:creationId xmlns:a16="http://schemas.microsoft.com/office/drawing/2014/main" id="{7F5ED87D-983C-5E6C-EC28-1B64FDB2943F}"/>
              </a:ext>
            </a:extLst>
          </p:cNvPr>
          <p:cNvSpPr txBox="1"/>
          <p:nvPr/>
        </p:nvSpPr>
        <p:spPr>
          <a:xfrm flipH="1">
            <a:off x="7124699" y="2868642"/>
            <a:ext cx="4818483" cy="2462213"/>
          </a:xfrm>
          <a:prstGeom prst="rect">
            <a:avLst/>
          </a:prstGeom>
          <a:noFill/>
        </p:spPr>
        <p:txBody>
          <a:bodyPr wrap="square" rtlCol="0">
            <a:spAutoFit/>
          </a:bodyPr>
          <a:lstStyle/>
          <a:p>
            <a:pPr algn="just"/>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Corn oil is a vegetable oil valued for its pleasing, nutty flavor, relatively low levels of saturated fatty acids, high levels of linoleic acid, an essential fatty acid, and low levels of linolenic acid.</a:t>
            </a:r>
          </a:p>
          <a:p>
            <a:pPr algn="just"/>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Due to its mild flavor, corn oil is popular as a cooking oil and is also used in salad dressings, shortenings, margarines, spreads, sauces and baked products.</a:t>
            </a:r>
          </a:p>
          <a:p>
            <a:pPr algn="just"/>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C</a:t>
            </a:r>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orn oil has a mild taste, is easily digestible, and adds nutritional value, so it is found in a variety of food and bakery products.</a:t>
            </a:r>
          </a:p>
        </p:txBody>
      </p:sp>
      <p:sp>
        <p:nvSpPr>
          <p:cNvPr id="20" name="Rectangle 19">
            <a:extLst>
              <a:ext uri="{FF2B5EF4-FFF2-40B4-BE49-F238E27FC236}">
                <a16:creationId xmlns:a16="http://schemas.microsoft.com/office/drawing/2014/main" id="{3116D0B5-AA6A-A43A-379E-8A4AE023FEAE}"/>
              </a:ext>
            </a:extLst>
          </p:cNvPr>
          <p:cNvSpPr/>
          <p:nvPr/>
        </p:nvSpPr>
        <p:spPr>
          <a:xfrm rot="16200000" flipV="1">
            <a:off x="-1363632" y="226438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8B0444A2-BFA9-E409-B641-D4A7A3F6ED25}"/>
              </a:ext>
            </a:extLst>
          </p:cNvPr>
          <p:cNvSpPr txBox="1">
            <a:spLocks/>
          </p:cNvSpPr>
          <p:nvPr/>
        </p:nvSpPr>
        <p:spPr>
          <a:xfrm rot="16200000">
            <a:off x="-279494" y="517604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24" name="Text Placeholder 2">
            <a:extLst>
              <a:ext uri="{FF2B5EF4-FFF2-40B4-BE49-F238E27FC236}">
                <a16:creationId xmlns:a16="http://schemas.microsoft.com/office/drawing/2014/main" id="{996095C7-1F82-73B3-072D-45B3E0E00A7F}"/>
              </a:ext>
            </a:extLst>
          </p:cNvPr>
          <p:cNvSpPr txBox="1">
            <a:spLocks/>
          </p:cNvSpPr>
          <p:nvPr/>
        </p:nvSpPr>
        <p:spPr>
          <a:xfrm rot="16200000">
            <a:off x="-279494" y="-1215811"/>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25" name="TextBox 24">
            <a:extLst>
              <a:ext uri="{FF2B5EF4-FFF2-40B4-BE49-F238E27FC236}">
                <a16:creationId xmlns:a16="http://schemas.microsoft.com/office/drawing/2014/main" id="{83C8D715-A80E-074E-1AA2-9779FECEBFC7}"/>
              </a:ext>
            </a:extLst>
          </p:cNvPr>
          <p:cNvSpPr txBox="1"/>
          <p:nvPr/>
        </p:nvSpPr>
        <p:spPr>
          <a:xfrm flipH="1">
            <a:off x="1018175" y="-4167705"/>
            <a:ext cx="3883678" cy="3367012"/>
          </a:xfrm>
          <a:prstGeom prst="rect">
            <a:avLst/>
          </a:prstGeom>
          <a:noFill/>
        </p:spPr>
        <p:txBody>
          <a:bodyPr wrap="square" rtlCol="0">
            <a:spAutoFit/>
          </a:bodyPr>
          <a:lstStyle/>
          <a:p>
            <a:pPr algn="l" fontAlgn="base">
              <a:lnSpc>
                <a:spcPct val="150000"/>
              </a:lnSpc>
            </a:pPr>
            <a:r>
              <a:rPr lang="en-US" sz="1100" dirty="0"/>
              <a:t>Peanut oil is the oil from the seed (peanut) of the peanut plant (Arachis </a:t>
            </a:r>
            <a:r>
              <a:rPr lang="en-US" sz="1100" dirty="0" err="1"/>
              <a:t>hypogaea</a:t>
            </a:r>
            <a:r>
              <a:rPr lang="en-US" sz="1100" dirty="0"/>
              <a:t>). Peanut oil is used in cooking and is also used to make medicine.</a:t>
            </a:r>
            <a:br>
              <a:rPr lang="en-US" sz="1100" dirty="0"/>
            </a:br>
            <a:br>
              <a:rPr lang="en-US" sz="1100" dirty="0"/>
            </a:br>
            <a:r>
              <a:rPr lang="en-US" sz="1100" dirty="0"/>
              <a:t>Peanut oil is high in monounsaturated "good" Fat and low in saturated "bad" fat. This is believed to help prevent heart disease and lower cholesterol. Peanut oil might help to reduce fatty build up in blood vessels.</a:t>
            </a:r>
            <a:br>
              <a:rPr lang="en-US" sz="1100" dirty="0"/>
            </a:br>
            <a:br>
              <a:rPr lang="en-US" sz="1100" dirty="0"/>
            </a:br>
            <a:r>
              <a:rPr lang="en-US" sz="1100" dirty="0"/>
              <a:t>People use peanut oil for high levels of cholesterol or other fats in the blood, heart disease, joint pain, dry skin, and many other conditions, but there is no good scientific evidence to support these uses.</a:t>
            </a:r>
          </a:p>
        </p:txBody>
      </p:sp>
      <p:pic>
        <p:nvPicPr>
          <p:cNvPr id="26" name="Picture Placeholder 2">
            <a:extLst>
              <a:ext uri="{FF2B5EF4-FFF2-40B4-BE49-F238E27FC236}">
                <a16:creationId xmlns:a16="http://schemas.microsoft.com/office/drawing/2014/main" id="{527C4787-7C9B-5B34-A29E-AC0115BCEB17}"/>
              </a:ext>
            </a:extLst>
          </p:cNvPr>
          <p:cNvPicPr>
            <a:picLocks noChangeAspect="1"/>
          </p:cNvPicPr>
          <p:nvPr/>
        </p:nvPicPr>
        <p:blipFill rotWithShape="1">
          <a:blip r:embed="rId5">
            <a:extLst>
              <a:ext uri="{28A0092B-C50C-407E-A947-70E740481C1C}">
                <a14:useLocalDpi xmlns:a14="http://schemas.microsoft.com/office/drawing/2010/main" val="0"/>
              </a:ext>
            </a:extLst>
          </a:blip>
          <a:srcRect l="24191" r="247"/>
          <a:stretch/>
        </p:blipFill>
        <p:spPr>
          <a:xfrm flipH="1">
            <a:off x="5199017" y="-5663763"/>
            <a:ext cx="6348549" cy="5603966"/>
          </a:xfrm>
          <a:prstGeom prst="rect">
            <a:avLst/>
          </a:prstGeom>
        </p:spPr>
      </p:pic>
      <p:sp>
        <p:nvSpPr>
          <p:cNvPr id="27" name="Text Placeholder 2">
            <a:extLst>
              <a:ext uri="{FF2B5EF4-FFF2-40B4-BE49-F238E27FC236}">
                <a16:creationId xmlns:a16="http://schemas.microsoft.com/office/drawing/2014/main" id="{3814301C-085E-C928-CC18-48F4B85D897D}"/>
              </a:ext>
            </a:extLst>
          </p:cNvPr>
          <p:cNvSpPr txBox="1">
            <a:spLocks/>
          </p:cNvSpPr>
          <p:nvPr/>
        </p:nvSpPr>
        <p:spPr>
          <a:xfrm>
            <a:off x="1030120" y="-6886605"/>
            <a:ext cx="5051997" cy="13724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a:t>
            </a:r>
          </a:p>
          <a:p>
            <a:pPr marL="0" indent="0" algn="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GROUNDNUT OIL</a:t>
            </a:r>
          </a:p>
        </p:txBody>
      </p:sp>
      <p:sp>
        <p:nvSpPr>
          <p:cNvPr id="41" name="Text Placeholder 2">
            <a:extLst>
              <a:ext uri="{FF2B5EF4-FFF2-40B4-BE49-F238E27FC236}">
                <a16:creationId xmlns:a16="http://schemas.microsoft.com/office/drawing/2014/main" id="{4ADC53B0-E2A6-CDCB-6CF2-6E3B3703B00A}"/>
              </a:ext>
            </a:extLst>
          </p:cNvPr>
          <p:cNvSpPr txBox="1">
            <a:spLocks/>
          </p:cNvSpPr>
          <p:nvPr/>
        </p:nvSpPr>
        <p:spPr>
          <a:xfrm>
            <a:off x="1077060" y="-7483647"/>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b="1" i="0" dirty="0">
                <a:solidFill>
                  <a:srgbClr val="333333"/>
                </a:solidFill>
                <a:effectLst/>
                <a:latin typeface="Helvetica Neue"/>
              </a:rPr>
              <a:t>REFINED RAPESEED OIL</a:t>
            </a:r>
          </a:p>
        </p:txBody>
      </p:sp>
      <p:sp>
        <p:nvSpPr>
          <p:cNvPr id="42" name="TextBox 41">
            <a:extLst>
              <a:ext uri="{FF2B5EF4-FFF2-40B4-BE49-F238E27FC236}">
                <a16:creationId xmlns:a16="http://schemas.microsoft.com/office/drawing/2014/main" id="{1C049DC4-6377-69F0-5AA1-EC960DE664FB}"/>
              </a:ext>
            </a:extLst>
          </p:cNvPr>
          <p:cNvSpPr txBox="1"/>
          <p:nvPr/>
        </p:nvSpPr>
        <p:spPr>
          <a:xfrm flipH="1">
            <a:off x="1088284" y="-3970318"/>
            <a:ext cx="6731740" cy="3970318"/>
          </a:xfrm>
          <a:prstGeom prst="rect">
            <a:avLst/>
          </a:prstGeom>
          <a:noFill/>
        </p:spPr>
        <p:txBody>
          <a:bodyPr wrap="square" rtlCol="0">
            <a:spAutoFit/>
          </a:bodyPr>
          <a:lstStyle/>
          <a:p>
            <a:pPr algn="just"/>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If you want a light alternative to other cooking oils, rapeseed is a great choice and has experienced a surge in popularity since around 2008. It's produced from the bright yellow rape plant that grows freely in the UK in large fields. Best cold-pressed, the oil can then be used in salad dressings, or heated to fry or bake.</a:t>
            </a:r>
          </a:p>
          <a:p>
            <a:pPr algn="just"/>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It's low in saturated fat, so has been hailed for its health benefits and also has other nutritional bonuses – it contains omegas 3, 6 and 9, which reduce cholesterol and help to maintain healthy joint, brain and heart functions. As it is high in mono-unsaturated fats, it is one of the only unblended oils that can be heated to a high frying temperature and not spoil its antioxidants, character, </a:t>
            </a:r>
            <a:r>
              <a:rPr lang="en-US" b="0" i="0" dirty="0" err="1">
                <a:solidFill>
                  <a:srgbClr val="333333"/>
                </a:solidFill>
                <a:effectLst/>
                <a:latin typeface="Helvetica" pitchFamily="2" charset="0"/>
                <a:ea typeface="Open Sans" panose="020B0606030504020204" pitchFamily="34" charset="0"/>
                <a:cs typeface="Open Sans" panose="020B0606030504020204" pitchFamily="34" charset="0"/>
              </a:rPr>
              <a:t>colour</a:t>
            </a:r>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 or </a:t>
            </a:r>
            <a:r>
              <a:rPr lang="en-US" b="0" i="0" dirty="0" err="1">
                <a:solidFill>
                  <a:srgbClr val="333333"/>
                </a:solidFill>
                <a:effectLst/>
                <a:latin typeface="Helvetica" pitchFamily="2" charset="0"/>
                <a:ea typeface="Open Sans" panose="020B0606030504020204" pitchFamily="34" charset="0"/>
                <a:cs typeface="Open Sans" panose="020B0606030504020204" pitchFamily="34" charset="0"/>
              </a:rPr>
              <a:t>flavour</a:t>
            </a:r>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 Homegrown rapeseed oil has been heralded the 'British olive oil' but its </a:t>
            </a:r>
            <a:r>
              <a:rPr lang="en-US" b="0" i="0" dirty="0" err="1">
                <a:solidFill>
                  <a:srgbClr val="333333"/>
                </a:solidFill>
                <a:effectLst/>
                <a:latin typeface="Helvetica" pitchFamily="2" charset="0"/>
                <a:ea typeface="Open Sans" panose="020B0606030504020204" pitchFamily="34" charset="0"/>
                <a:cs typeface="Open Sans" panose="020B0606030504020204" pitchFamily="34" charset="0"/>
              </a:rPr>
              <a:t>flavour</a:t>
            </a:r>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 is more earthy and nutty than fruity.</a:t>
            </a:r>
          </a:p>
        </p:txBody>
      </p:sp>
      <p:pic>
        <p:nvPicPr>
          <p:cNvPr id="43" name="Picture Placeholder 7">
            <a:extLst>
              <a:ext uri="{FF2B5EF4-FFF2-40B4-BE49-F238E27FC236}">
                <a16:creationId xmlns:a16="http://schemas.microsoft.com/office/drawing/2014/main" id="{19BA80E5-3267-7300-3617-A9F5B222F6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 r="38872"/>
          <a:stretch/>
        </p:blipFill>
        <p:spPr>
          <a:xfrm>
            <a:off x="8374178" y="-3525251"/>
            <a:ext cx="3175565" cy="3137674"/>
          </a:xfrm>
          <a:prstGeom prst="rect">
            <a:avLst/>
          </a:prstGeom>
        </p:spPr>
      </p:pic>
      <p:pic>
        <p:nvPicPr>
          <p:cNvPr id="44" name="Picture Placeholder 16">
            <a:extLst>
              <a:ext uri="{FF2B5EF4-FFF2-40B4-BE49-F238E27FC236}">
                <a16:creationId xmlns:a16="http://schemas.microsoft.com/office/drawing/2014/main" id="{BCF73887-ED07-FB77-AF1F-D382BA63C931}"/>
              </a:ext>
            </a:extLst>
          </p:cNvPr>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l="18843" r="192"/>
          <a:stretch/>
        </p:blipFill>
        <p:spPr>
          <a:xfrm>
            <a:off x="8374178" y="-7677380"/>
            <a:ext cx="3175565" cy="3137674"/>
          </a:xfrm>
        </p:spPr>
      </p:pic>
    </p:spTree>
    <p:extLst>
      <p:ext uri="{BB962C8B-B14F-4D97-AF65-F5344CB8AC3E}">
        <p14:creationId xmlns:p14="http://schemas.microsoft.com/office/powerpoint/2010/main" val="608285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657">
        <p159:morph option="byObject"/>
      </p:transition>
    </mc:Choice>
    <mc:Fallback>
      <p:transition spd="slow" advTm="1657">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6C6796F-697D-FE52-EC10-28699952BEA4}"/>
              </a:ext>
            </a:extLst>
          </p:cNvPr>
          <p:cNvSpPr txBox="1">
            <a:spLocks/>
          </p:cNvSpPr>
          <p:nvPr/>
        </p:nvSpPr>
        <p:spPr>
          <a:xfrm>
            <a:off x="1077060" y="1019174"/>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b="1" i="0" dirty="0">
                <a:solidFill>
                  <a:srgbClr val="333333"/>
                </a:solidFill>
                <a:effectLst/>
                <a:latin typeface="Helvetica Neue"/>
              </a:rPr>
              <a:t>REFINED RAPESEED OIL</a:t>
            </a:r>
          </a:p>
        </p:txBody>
      </p:sp>
      <p:sp>
        <p:nvSpPr>
          <p:cNvPr id="5" name="TextBox 4">
            <a:extLst>
              <a:ext uri="{FF2B5EF4-FFF2-40B4-BE49-F238E27FC236}">
                <a16:creationId xmlns:a16="http://schemas.microsoft.com/office/drawing/2014/main" id="{BB4E280C-7C83-FDDB-8B5B-487BFE199B30}"/>
              </a:ext>
            </a:extLst>
          </p:cNvPr>
          <p:cNvSpPr txBox="1"/>
          <p:nvPr/>
        </p:nvSpPr>
        <p:spPr>
          <a:xfrm flipH="1">
            <a:off x="1088284" y="2187649"/>
            <a:ext cx="6731740" cy="3970318"/>
          </a:xfrm>
          <a:prstGeom prst="rect">
            <a:avLst/>
          </a:prstGeom>
          <a:noFill/>
        </p:spPr>
        <p:txBody>
          <a:bodyPr wrap="square" rtlCol="0">
            <a:spAutoFit/>
          </a:bodyPr>
          <a:lstStyle/>
          <a:p>
            <a:pPr algn="just"/>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If you want a light alternative to other cooking oils, rapeseed is a great choice and has experienced a surge in popularity since around 2008. It's produced from the bright yellow rape plant that grows freely in the UK in large fields. Best cold-pressed, the oil can then be used in salad dressings, or heated to fry or bake.</a:t>
            </a:r>
          </a:p>
          <a:p>
            <a:pPr algn="just"/>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It's low in saturated fat, so has been hailed for its health benefits and also has other nutritional bonuses – it contains omegas 3, 6 and 9, which reduce cholesterol and help to maintain healthy joint, brain and heart functions. As it is high in mono-unsaturated fats, it is one of the only unblended oils that can be heated to a high frying temperature and not spoil its antioxidants, character, </a:t>
            </a:r>
            <a:r>
              <a:rPr lang="en-US" b="0" i="0" dirty="0" err="1">
                <a:solidFill>
                  <a:srgbClr val="333333"/>
                </a:solidFill>
                <a:effectLst/>
                <a:latin typeface="Helvetica" pitchFamily="2" charset="0"/>
                <a:ea typeface="Open Sans" panose="020B0606030504020204" pitchFamily="34" charset="0"/>
                <a:cs typeface="Open Sans" panose="020B0606030504020204" pitchFamily="34" charset="0"/>
              </a:rPr>
              <a:t>colour</a:t>
            </a:r>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 or </a:t>
            </a:r>
            <a:r>
              <a:rPr lang="en-US" b="0" i="0" dirty="0" err="1">
                <a:solidFill>
                  <a:srgbClr val="333333"/>
                </a:solidFill>
                <a:effectLst/>
                <a:latin typeface="Helvetica" pitchFamily="2" charset="0"/>
                <a:ea typeface="Open Sans" panose="020B0606030504020204" pitchFamily="34" charset="0"/>
                <a:cs typeface="Open Sans" panose="020B0606030504020204" pitchFamily="34" charset="0"/>
              </a:rPr>
              <a:t>flavour</a:t>
            </a:r>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 Homegrown rapeseed oil has been heralded the 'British olive oil' but its </a:t>
            </a:r>
            <a:r>
              <a:rPr lang="en-US" b="0" i="0" dirty="0" err="1">
                <a:solidFill>
                  <a:srgbClr val="333333"/>
                </a:solidFill>
                <a:effectLst/>
                <a:latin typeface="Helvetica" pitchFamily="2" charset="0"/>
                <a:ea typeface="Open Sans" panose="020B0606030504020204" pitchFamily="34" charset="0"/>
                <a:cs typeface="Open Sans" panose="020B0606030504020204" pitchFamily="34" charset="0"/>
              </a:rPr>
              <a:t>flavour</a:t>
            </a:r>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 is more earthy and nutty than fruity.</a:t>
            </a:r>
          </a:p>
        </p:txBody>
      </p:sp>
      <p:pic>
        <p:nvPicPr>
          <p:cNvPr id="14" name="Picture Placeholder 7">
            <a:extLst>
              <a:ext uri="{FF2B5EF4-FFF2-40B4-BE49-F238E27FC236}">
                <a16:creationId xmlns:a16="http://schemas.microsoft.com/office/drawing/2014/main" id="{69E855ED-A3B8-B2A7-BBC7-A3C343369E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130" r="9147"/>
          <a:stretch/>
        </p:blipFill>
        <p:spPr>
          <a:xfrm>
            <a:off x="8374178" y="3497942"/>
            <a:ext cx="3175565" cy="3137674"/>
          </a:xfrm>
          <a:prstGeom prst="rect">
            <a:avLst/>
          </a:prstGeom>
        </p:spPr>
      </p:pic>
      <p:pic>
        <p:nvPicPr>
          <p:cNvPr id="15" name="Picture Placeholder 16">
            <a:extLst>
              <a:ext uri="{FF2B5EF4-FFF2-40B4-BE49-F238E27FC236}">
                <a16:creationId xmlns:a16="http://schemas.microsoft.com/office/drawing/2014/main" id="{7F176592-56E2-E941-8F1E-8AC2BA6F600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523" r="16511"/>
          <a:stretch/>
        </p:blipFill>
        <p:spPr>
          <a:xfrm>
            <a:off x="8374178" y="222384"/>
            <a:ext cx="3175565" cy="3137674"/>
          </a:xfrm>
        </p:spPr>
      </p:pic>
      <p:sp>
        <p:nvSpPr>
          <p:cNvPr id="12" name="Rectangle 11">
            <a:extLst>
              <a:ext uri="{FF2B5EF4-FFF2-40B4-BE49-F238E27FC236}">
                <a16:creationId xmlns:a16="http://schemas.microsoft.com/office/drawing/2014/main" id="{65D8BAD4-5F4E-A179-11EB-AB806D200630}"/>
              </a:ext>
            </a:extLst>
          </p:cNvPr>
          <p:cNvSpPr/>
          <p:nvPr/>
        </p:nvSpPr>
        <p:spPr>
          <a:xfrm rot="16200000" flipV="1">
            <a:off x="-1363632" y="4130927"/>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A6B0C4E5-2708-6D01-DF03-B77BCE5A4AB0}"/>
              </a:ext>
            </a:extLst>
          </p:cNvPr>
          <p:cNvSpPr txBox="1">
            <a:spLocks/>
          </p:cNvSpPr>
          <p:nvPr/>
        </p:nvSpPr>
        <p:spPr>
          <a:xfrm rot="16200000">
            <a:off x="-279494" y="98868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16" name="Text Placeholder 2">
            <a:extLst>
              <a:ext uri="{FF2B5EF4-FFF2-40B4-BE49-F238E27FC236}">
                <a16:creationId xmlns:a16="http://schemas.microsoft.com/office/drawing/2014/main" id="{6E536AB4-8A8D-5D66-BA87-F2A7395EA2DB}"/>
              </a:ext>
            </a:extLst>
          </p:cNvPr>
          <p:cNvSpPr txBox="1">
            <a:spLocks/>
          </p:cNvSpPr>
          <p:nvPr/>
        </p:nvSpPr>
        <p:spPr>
          <a:xfrm rot="16200000">
            <a:off x="-279494" y="759539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22" name="Picture 21">
            <a:extLst>
              <a:ext uri="{FF2B5EF4-FFF2-40B4-BE49-F238E27FC236}">
                <a16:creationId xmlns:a16="http://schemas.microsoft.com/office/drawing/2014/main" id="{EDE2DC4F-508F-E9F6-FB3C-A28876A9C5F4}"/>
              </a:ext>
            </a:extLst>
          </p:cNvPr>
          <p:cNvPicPr>
            <a:picLocks noChangeAspect="1"/>
          </p:cNvPicPr>
          <p:nvPr/>
        </p:nvPicPr>
        <p:blipFill rotWithShape="1">
          <a:blip r:embed="rId4">
            <a:extLst>
              <a:ext uri="{28A0092B-C50C-407E-A947-70E740481C1C}">
                <a14:useLocalDpi xmlns:a14="http://schemas.microsoft.com/office/drawing/2010/main" val="0"/>
              </a:ext>
            </a:extLst>
          </a:blip>
          <a:srcRect t="1539" b="38461"/>
          <a:stretch/>
        </p:blipFill>
        <p:spPr>
          <a:xfrm>
            <a:off x="932796" y="8564414"/>
            <a:ext cx="5943600" cy="2377440"/>
          </a:xfrm>
          <a:prstGeom prst="rect">
            <a:avLst/>
          </a:prstGeom>
        </p:spPr>
      </p:pic>
      <p:pic>
        <p:nvPicPr>
          <p:cNvPr id="23" name="Picture 22">
            <a:extLst>
              <a:ext uri="{FF2B5EF4-FFF2-40B4-BE49-F238E27FC236}">
                <a16:creationId xmlns:a16="http://schemas.microsoft.com/office/drawing/2014/main" id="{2BD64152-99CB-249C-83FB-C7418D6F18CB}"/>
              </a:ext>
            </a:extLst>
          </p:cNvPr>
          <p:cNvPicPr>
            <a:picLocks noChangeAspect="1"/>
          </p:cNvPicPr>
          <p:nvPr/>
        </p:nvPicPr>
        <p:blipFill rotWithShape="1">
          <a:blip r:embed="rId5">
            <a:extLst>
              <a:ext uri="{28A0092B-C50C-407E-A947-70E740481C1C}">
                <a14:useLocalDpi xmlns:a14="http://schemas.microsoft.com/office/drawing/2010/main" val="0"/>
              </a:ext>
            </a:extLst>
          </a:blip>
          <a:srcRect l="-201" r="36244"/>
          <a:stretch/>
        </p:blipFill>
        <p:spPr>
          <a:xfrm>
            <a:off x="942520" y="12477232"/>
            <a:ext cx="2888343" cy="2579390"/>
          </a:xfrm>
          <a:prstGeom prst="rect">
            <a:avLst/>
          </a:prstGeom>
        </p:spPr>
      </p:pic>
      <p:pic>
        <p:nvPicPr>
          <p:cNvPr id="24" name="Picture 23">
            <a:extLst>
              <a:ext uri="{FF2B5EF4-FFF2-40B4-BE49-F238E27FC236}">
                <a16:creationId xmlns:a16="http://schemas.microsoft.com/office/drawing/2014/main" id="{C0D97537-B54D-7534-E731-26806969D3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491" r="858"/>
          <a:stretch/>
        </p:blipFill>
        <p:spPr>
          <a:xfrm>
            <a:off x="3988053" y="11559769"/>
            <a:ext cx="2888343" cy="2579390"/>
          </a:xfrm>
          <a:prstGeom prst="rect">
            <a:avLst/>
          </a:prstGeom>
        </p:spPr>
      </p:pic>
      <p:sp>
        <p:nvSpPr>
          <p:cNvPr id="25" name="Text Placeholder 2">
            <a:extLst>
              <a:ext uri="{FF2B5EF4-FFF2-40B4-BE49-F238E27FC236}">
                <a16:creationId xmlns:a16="http://schemas.microsoft.com/office/drawing/2014/main" id="{76737606-8E92-5F82-D8A0-B76068592FAD}"/>
              </a:ext>
            </a:extLst>
          </p:cNvPr>
          <p:cNvSpPr txBox="1">
            <a:spLocks/>
          </p:cNvSpPr>
          <p:nvPr/>
        </p:nvSpPr>
        <p:spPr>
          <a:xfrm>
            <a:off x="7124699" y="7080830"/>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 CORN OIL</a:t>
            </a:r>
          </a:p>
        </p:txBody>
      </p:sp>
      <p:sp>
        <p:nvSpPr>
          <p:cNvPr id="26" name="TextBox 25">
            <a:extLst>
              <a:ext uri="{FF2B5EF4-FFF2-40B4-BE49-F238E27FC236}">
                <a16:creationId xmlns:a16="http://schemas.microsoft.com/office/drawing/2014/main" id="{3B5C9376-DF55-6154-226B-F520C53D58B5}"/>
              </a:ext>
            </a:extLst>
          </p:cNvPr>
          <p:cNvSpPr txBox="1"/>
          <p:nvPr/>
        </p:nvSpPr>
        <p:spPr>
          <a:xfrm flipH="1">
            <a:off x="7124699" y="9824719"/>
            <a:ext cx="4818483" cy="2462213"/>
          </a:xfrm>
          <a:prstGeom prst="rect">
            <a:avLst/>
          </a:prstGeom>
          <a:noFill/>
        </p:spPr>
        <p:txBody>
          <a:bodyPr wrap="square" rtlCol="0">
            <a:spAutoFit/>
          </a:bodyPr>
          <a:lstStyle/>
          <a:p>
            <a:pPr algn="just"/>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Corn oil is a vegetable oil valued for its pleasing, nutty flavor, relatively low levels of saturated fatty acids, high levels of linoleic acid, an essential fatty acid, and low levels of linolenic acid.</a:t>
            </a:r>
          </a:p>
          <a:p>
            <a:pPr algn="just"/>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Due to its mild flavor, corn oil is popular as a cooking oil and is also used in salad dressings, shortenings, margarines, spreads, sauces and baked products.</a:t>
            </a:r>
          </a:p>
          <a:p>
            <a:pPr algn="just"/>
            <a:endPar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C</a:t>
            </a:r>
            <a:r>
              <a:rPr lang="en-US" sz="1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orn oil has a mild taste, is easily digestible, and adds nutritional value, so it is found in a variety of food and bakery products.</a:t>
            </a:r>
          </a:p>
        </p:txBody>
      </p:sp>
      <p:pic>
        <p:nvPicPr>
          <p:cNvPr id="31" name="Picture Placeholder 4">
            <a:extLst>
              <a:ext uri="{FF2B5EF4-FFF2-40B4-BE49-F238E27FC236}">
                <a16:creationId xmlns:a16="http://schemas.microsoft.com/office/drawing/2014/main" id="{502562AE-FAE5-3E6D-CEB2-D1584C06582B}"/>
              </a:ext>
            </a:extLst>
          </p:cNvPr>
          <p:cNvPicPr>
            <a:picLocks noChangeAspect="1"/>
          </p:cNvPicPr>
          <p:nvPr/>
        </p:nvPicPr>
        <p:blipFill rotWithShape="1">
          <a:blip r:embed="rId7">
            <a:extLst>
              <a:ext uri="{28A0092B-C50C-407E-A947-70E740481C1C}">
                <a14:useLocalDpi xmlns:a14="http://schemas.microsoft.com/office/drawing/2010/main" val="0"/>
              </a:ext>
            </a:extLst>
          </a:blip>
          <a:srcRect l="359" r="60896"/>
          <a:stretch/>
        </p:blipFill>
        <p:spPr>
          <a:xfrm>
            <a:off x="1265647" y="-6016136"/>
            <a:ext cx="3277326" cy="5603966"/>
          </a:xfrm>
          <a:prstGeom prst="rect">
            <a:avLst/>
          </a:prstGeom>
        </p:spPr>
      </p:pic>
      <p:sp>
        <p:nvSpPr>
          <p:cNvPr id="32" name="Text Placeholder 2">
            <a:extLst>
              <a:ext uri="{FF2B5EF4-FFF2-40B4-BE49-F238E27FC236}">
                <a16:creationId xmlns:a16="http://schemas.microsoft.com/office/drawing/2014/main" id="{ED444A44-D36A-6FA0-A253-1B17A4B92E15}"/>
              </a:ext>
            </a:extLst>
          </p:cNvPr>
          <p:cNvSpPr txBox="1">
            <a:spLocks/>
          </p:cNvSpPr>
          <p:nvPr/>
        </p:nvSpPr>
        <p:spPr>
          <a:xfrm>
            <a:off x="8086507" y="-7685680"/>
            <a:ext cx="3657534"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CANOLA OIL</a:t>
            </a:r>
          </a:p>
        </p:txBody>
      </p:sp>
      <p:pic>
        <p:nvPicPr>
          <p:cNvPr id="33" name="Picture Placeholder 5">
            <a:extLst>
              <a:ext uri="{FF2B5EF4-FFF2-40B4-BE49-F238E27FC236}">
                <a16:creationId xmlns:a16="http://schemas.microsoft.com/office/drawing/2014/main" id="{588092C5-0D80-CC79-5F95-BF34FF0B82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 r="52714"/>
          <a:stretch/>
        </p:blipFill>
        <p:spPr>
          <a:xfrm>
            <a:off x="4542973" y="-7614895"/>
            <a:ext cx="3277326" cy="5603966"/>
          </a:xfrm>
          <a:prstGeom prst="rect">
            <a:avLst/>
          </a:prstGeom>
        </p:spPr>
      </p:pic>
      <p:sp>
        <p:nvSpPr>
          <p:cNvPr id="34" name="TextBox 33">
            <a:extLst>
              <a:ext uri="{FF2B5EF4-FFF2-40B4-BE49-F238E27FC236}">
                <a16:creationId xmlns:a16="http://schemas.microsoft.com/office/drawing/2014/main" id="{4D77CECA-D8AE-27F8-64F6-CF1B8A06BE23}"/>
              </a:ext>
            </a:extLst>
          </p:cNvPr>
          <p:cNvSpPr txBox="1"/>
          <p:nvPr/>
        </p:nvSpPr>
        <p:spPr>
          <a:xfrm flipH="1">
            <a:off x="8086507" y="-2853148"/>
            <a:ext cx="3762553" cy="2677656"/>
          </a:xfrm>
          <a:prstGeom prst="rect">
            <a:avLst/>
          </a:prstGeom>
          <a:noFill/>
        </p:spPr>
        <p:txBody>
          <a:bodyPr wrap="square" rtlCol="0">
            <a:spAutoFit/>
          </a:bodyPr>
          <a:lstStyle/>
          <a:p>
            <a:pPr algn="just"/>
            <a:r>
              <a:rPr lang="en-US" sz="1200" b="0" i="0" dirty="0">
                <a:solidFill>
                  <a:schemeClr val="tx1">
                    <a:lumMod val="75000"/>
                    <a:lumOff val="25000"/>
                  </a:schemeClr>
                </a:solidFill>
                <a:effectLst/>
                <a:latin typeface="Helvetica" pitchFamily="2" charset="0"/>
              </a:rPr>
              <a:t>Canola oil is also very high in healthier unsaturated fats. It's higher in the omega-3 fatty acid alpha-linolenic acid (ALA) than any other oil except </a:t>
            </a:r>
            <a:r>
              <a:rPr lang="en-US" sz="1200" b="0" i="0" u="none" strike="noStrike" dirty="0">
                <a:solidFill>
                  <a:schemeClr val="tx1">
                    <a:lumMod val="75000"/>
                    <a:lumOff val="25000"/>
                  </a:schemeClr>
                </a:solidFill>
                <a:effectLst/>
                <a:latin typeface="Helvetica" pitchFamily="2" charset="0"/>
              </a:rPr>
              <a:t>flaxseed</a:t>
            </a:r>
            <a:r>
              <a:rPr lang="en-US" sz="1200" b="0" i="0" dirty="0">
                <a:solidFill>
                  <a:schemeClr val="tx1">
                    <a:lumMod val="75000"/>
                    <a:lumOff val="25000"/>
                  </a:schemeClr>
                </a:solidFill>
                <a:effectLst/>
                <a:latin typeface="Helvetica" pitchFamily="2" charset="0"/>
              </a:rPr>
              <a:t> oil. ALA is particularly important to have in your diet because your body can't make it.</a:t>
            </a:r>
          </a:p>
          <a:p>
            <a:pPr algn="just"/>
            <a:endParaRPr lang="en-US" sz="1200" b="0" i="0" dirty="0">
              <a:solidFill>
                <a:schemeClr val="tx1">
                  <a:lumMod val="75000"/>
                  <a:lumOff val="25000"/>
                </a:schemeClr>
              </a:solidFill>
              <a:effectLst/>
              <a:latin typeface="Helvetica" pitchFamily="2" charset="0"/>
            </a:endParaRPr>
          </a:p>
          <a:p>
            <a:pPr algn="just"/>
            <a:r>
              <a:rPr lang="en-US" sz="1200" b="0" i="0" dirty="0">
                <a:solidFill>
                  <a:schemeClr val="tx1">
                    <a:lumMod val="75000"/>
                    <a:lumOff val="25000"/>
                  </a:schemeClr>
                </a:solidFill>
                <a:effectLst/>
                <a:latin typeface="Helvetica" pitchFamily="2" charset="0"/>
              </a:rPr>
              <a:t>Studies show that ALA may help protect the </a:t>
            </a:r>
            <a:r>
              <a:rPr lang="en-US" sz="1200" b="0" i="0" u="none" strike="noStrike" dirty="0">
                <a:solidFill>
                  <a:schemeClr val="tx1">
                    <a:lumMod val="75000"/>
                    <a:lumOff val="25000"/>
                  </a:schemeClr>
                </a:solidFill>
                <a:effectLst/>
                <a:latin typeface="Helvetica" pitchFamily="2" charset="0"/>
              </a:rPr>
              <a:t>heart</a:t>
            </a:r>
            <a:r>
              <a:rPr lang="en-US" sz="1200" b="0" i="0" dirty="0">
                <a:solidFill>
                  <a:schemeClr val="tx1">
                    <a:lumMod val="75000"/>
                    <a:lumOff val="25000"/>
                  </a:schemeClr>
                </a:solidFill>
                <a:effectLst/>
                <a:latin typeface="Helvetica" pitchFamily="2" charset="0"/>
              </a:rPr>
              <a:t> through its effects on </a:t>
            </a:r>
            <a:r>
              <a:rPr lang="en-US" sz="1200" b="0" i="0" u="none" strike="noStrike" dirty="0">
                <a:solidFill>
                  <a:schemeClr val="tx1">
                    <a:lumMod val="75000"/>
                    <a:lumOff val="25000"/>
                  </a:schemeClr>
                </a:solidFill>
                <a:effectLst/>
                <a:latin typeface="Helvetica" pitchFamily="2" charset="0"/>
              </a:rPr>
              <a:t>blood pressure</a:t>
            </a:r>
            <a:r>
              <a:rPr lang="en-US" sz="1200" b="0" i="0" dirty="0">
                <a:solidFill>
                  <a:schemeClr val="tx1">
                    <a:lumMod val="75000"/>
                    <a:lumOff val="25000"/>
                  </a:schemeClr>
                </a:solidFill>
                <a:effectLst/>
                <a:latin typeface="Helvetica" pitchFamily="2" charset="0"/>
              </a:rPr>
              <a:t>, </a:t>
            </a:r>
            <a:r>
              <a:rPr lang="en-US" sz="1200" b="0" i="0" u="none" strike="noStrike" dirty="0">
                <a:solidFill>
                  <a:schemeClr val="tx1">
                    <a:lumMod val="75000"/>
                    <a:lumOff val="25000"/>
                  </a:schemeClr>
                </a:solidFill>
                <a:effectLst/>
                <a:latin typeface="Helvetica" pitchFamily="2" charset="0"/>
              </a:rPr>
              <a:t>cholesterol</a:t>
            </a:r>
            <a:r>
              <a:rPr lang="en-US" sz="1200" b="0" i="0" dirty="0">
                <a:solidFill>
                  <a:schemeClr val="tx1">
                    <a:lumMod val="75000"/>
                    <a:lumOff val="25000"/>
                  </a:schemeClr>
                </a:solidFill>
                <a:effectLst/>
                <a:latin typeface="Helvetica" pitchFamily="2" charset="0"/>
              </a:rPr>
              <a:t>, and </a:t>
            </a:r>
            <a:r>
              <a:rPr lang="en-US" sz="1200" b="0" i="0" u="none" strike="noStrike" dirty="0">
                <a:solidFill>
                  <a:schemeClr val="tx1">
                    <a:lumMod val="75000"/>
                    <a:lumOff val="25000"/>
                  </a:schemeClr>
                </a:solidFill>
                <a:effectLst/>
                <a:latin typeface="Helvetica" pitchFamily="2" charset="0"/>
              </a:rPr>
              <a:t>inflammation</a:t>
            </a:r>
            <a:r>
              <a:rPr lang="en-US" sz="1200" b="0" i="0" dirty="0">
                <a:solidFill>
                  <a:schemeClr val="tx1">
                    <a:lumMod val="75000"/>
                    <a:lumOff val="25000"/>
                  </a:schemeClr>
                </a:solidFill>
                <a:effectLst/>
                <a:latin typeface="Helvetica" pitchFamily="2" charset="0"/>
              </a:rPr>
              <a:t>. The FDA allows canola oil makers to label their products with a qualified health claim that there’s "limited and not conclusive" scientific evidence that switching out saturated fat for the same amount of canola oil may reduce risk of </a:t>
            </a:r>
            <a:r>
              <a:rPr lang="en-US" sz="1200" b="0" i="0" u="none" strike="noStrike" dirty="0">
                <a:solidFill>
                  <a:schemeClr val="tx1">
                    <a:lumMod val="75000"/>
                    <a:lumOff val="25000"/>
                  </a:schemeClr>
                </a:solidFill>
                <a:effectLst/>
                <a:latin typeface="Helvetica" pitchFamily="2" charset="0"/>
              </a:rPr>
              <a:t>heart disease</a:t>
            </a:r>
            <a:r>
              <a:rPr lang="en-US" sz="1200" b="0" i="0" dirty="0">
                <a:solidFill>
                  <a:schemeClr val="tx1">
                    <a:lumMod val="75000"/>
                    <a:lumOff val="25000"/>
                  </a:schemeClr>
                </a:solidFill>
                <a:effectLst/>
                <a:latin typeface="Helvetica" pitchFamily="2" charset="0"/>
              </a:rPr>
              <a:t>.</a:t>
            </a:r>
          </a:p>
        </p:txBody>
      </p:sp>
    </p:spTree>
    <p:extLst>
      <p:ext uri="{BB962C8B-B14F-4D97-AF65-F5344CB8AC3E}">
        <p14:creationId xmlns:p14="http://schemas.microsoft.com/office/powerpoint/2010/main" val="16705784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688">
        <p159:morph option="byObject"/>
      </p:transition>
    </mc:Choice>
    <mc:Fallback>
      <p:transition spd="slow" advTm="2688">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AD45A132-5E63-0252-66FB-BE22FAC30191}"/>
              </a:ext>
            </a:extLst>
          </p:cNvPr>
          <p:cNvPicPr>
            <a:picLocks noChangeAspect="1"/>
          </p:cNvPicPr>
          <p:nvPr/>
        </p:nvPicPr>
        <p:blipFill rotWithShape="1">
          <a:blip r:embed="rId2">
            <a:extLst>
              <a:ext uri="{28A0092B-C50C-407E-A947-70E740481C1C}">
                <a14:useLocalDpi xmlns:a14="http://schemas.microsoft.com/office/drawing/2010/main" val="0"/>
              </a:ext>
            </a:extLst>
          </a:blip>
          <a:srcRect l="26304" r="34952"/>
          <a:stretch/>
        </p:blipFill>
        <p:spPr>
          <a:xfrm>
            <a:off x="1265647" y="609599"/>
            <a:ext cx="3277326" cy="5603966"/>
          </a:xfrm>
          <a:prstGeom prst="rect">
            <a:avLst/>
          </a:prstGeom>
        </p:spPr>
      </p:pic>
      <p:sp>
        <p:nvSpPr>
          <p:cNvPr id="5" name="Text Placeholder 2">
            <a:extLst>
              <a:ext uri="{FF2B5EF4-FFF2-40B4-BE49-F238E27FC236}">
                <a16:creationId xmlns:a16="http://schemas.microsoft.com/office/drawing/2014/main" id="{B339777E-EEDC-83F4-7FBD-24D452ADA326}"/>
              </a:ext>
            </a:extLst>
          </p:cNvPr>
          <p:cNvSpPr txBox="1">
            <a:spLocks/>
          </p:cNvSpPr>
          <p:nvPr/>
        </p:nvSpPr>
        <p:spPr>
          <a:xfrm>
            <a:off x="8086507" y="609599"/>
            <a:ext cx="3657534"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CANOLA OIL</a:t>
            </a:r>
          </a:p>
        </p:txBody>
      </p:sp>
      <p:pic>
        <p:nvPicPr>
          <p:cNvPr id="8" name="Picture Placeholder 5">
            <a:extLst>
              <a:ext uri="{FF2B5EF4-FFF2-40B4-BE49-F238E27FC236}">
                <a16:creationId xmlns:a16="http://schemas.microsoft.com/office/drawing/2014/main" id="{BA7163E6-8AD0-362E-9EBF-B495138AA9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833" r="21393"/>
          <a:stretch/>
        </p:blipFill>
        <p:spPr>
          <a:xfrm>
            <a:off x="4542973" y="609599"/>
            <a:ext cx="3277326" cy="5603966"/>
          </a:xfrm>
          <a:prstGeom prst="rect">
            <a:avLst/>
          </a:prstGeom>
        </p:spPr>
      </p:pic>
      <p:sp>
        <p:nvSpPr>
          <p:cNvPr id="9" name="TextBox 8">
            <a:extLst>
              <a:ext uri="{FF2B5EF4-FFF2-40B4-BE49-F238E27FC236}">
                <a16:creationId xmlns:a16="http://schemas.microsoft.com/office/drawing/2014/main" id="{1358759E-B1DF-68AC-270D-A8856C9ACA5D}"/>
              </a:ext>
            </a:extLst>
          </p:cNvPr>
          <p:cNvSpPr txBox="1"/>
          <p:nvPr/>
        </p:nvSpPr>
        <p:spPr>
          <a:xfrm flipH="1">
            <a:off x="8086507" y="2813745"/>
            <a:ext cx="3762553" cy="2677656"/>
          </a:xfrm>
          <a:prstGeom prst="rect">
            <a:avLst/>
          </a:prstGeom>
          <a:noFill/>
        </p:spPr>
        <p:txBody>
          <a:bodyPr wrap="square" rtlCol="0">
            <a:spAutoFit/>
          </a:bodyPr>
          <a:lstStyle/>
          <a:p>
            <a:pPr algn="just"/>
            <a:r>
              <a:rPr lang="en-US" sz="1200" b="0" i="0" dirty="0">
                <a:solidFill>
                  <a:schemeClr val="tx1">
                    <a:lumMod val="75000"/>
                    <a:lumOff val="25000"/>
                  </a:schemeClr>
                </a:solidFill>
                <a:effectLst/>
                <a:latin typeface="Helvetica" pitchFamily="2" charset="0"/>
              </a:rPr>
              <a:t>Canola oil is also very high in healthier unsaturated fats. It's higher in the omega-3 fatty acid alpha-linolenic acid (ALA) than any other oil except </a:t>
            </a:r>
            <a:r>
              <a:rPr lang="en-US" sz="1200" b="0" i="0" u="none" strike="noStrike" dirty="0">
                <a:solidFill>
                  <a:schemeClr val="tx1">
                    <a:lumMod val="75000"/>
                    <a:lumOff val="25000"/>
                  </a:schemeClr>
                </a:solidFill>
                <a:effectLst/>
                <a:latin typeface="Helvetica" pitchFamily="2" charset="0"/>
              </a:rPr>
              <a:t>flaxseed</a:t>
            </a:r>
            <a:r>
              <a:rPr lang="en-US" sz="1200" b="0" i="0" dirty="0">
                <a:solidFill>
                  <a:schemeClr val="tx1">
                    <a:lumMod val="75000"/>
                    <a:lumOff val="25000"/>
                  </a:schemeClr>
                </a:solidFill>
                <a:effectLst/>
                <a:latin typeface="Helvetica" pitchFamily="2" charset="0"/>
              </a:rPr>
              <a:t> oil. ALA is particularly important to have in your diet because your body can't make it.</a:t>
            </a:r>
          </a:p>
          <a:p>
            <a:pPr algn="just"/>
            <a:endParaRPr lang="en-US" sz="1200" b="0" i="0" dirty="0">
              <a:solidFill>
                <a:schemeClr val="tx1">
                  <a:lumMod val="75000"/>
                  <a:lumOff val="25000"/>
                </a:schemeClr>
              </a:solidFill>
              <a:effectLst/>
              <a:latin typeface="Helvetica" pitchFamily="2" charset="0"/>
            </a:endParaRPr>
          </a:p>
          <a:p>
            <a:pPr algn="just"/>
            <a:r>
              <a:rPr lang="en-US" sz="1200" b="0" i="0" dirty="0">
                <a:solidFill>
                  <a:schemeClr val="tx1">
                    <a:lumMod val="75000"/>
                    <a:lumOff val="25000"/>
                  </a:schemeClr>
                </a:solidFill>
                <a:effectLst/>
                <a:latin typeface="Helvetica" pitchFamily="2" charset="0"/>
              </a:rPr>
              <a:t>Studies show that ALA may help protect the </a:t>
            </a:r>
            <a:r>
              <a:rPr lang="en-US" sz="1200" b="0" i="0" u="none" strike="noStrike" dirty="0">
                <a:solidFill>
                  <a:schemeClr val="tx1">
                    <a:lumMod val="75000"/>
                    <a:lumOff val="25000"/>
                  </a:schemeClr>
                </a:solidFill>
                <a:effectLst/>
                <a:latin typeface="Helvetica" pitchFamily="2" charset="0"/>
              </a:rPr>
              <a:t>heart</a:t>
            </a:r>
            <a:r>
              <a:rPr lang="en-US" sz="1200" b="0" i="0" dirty="0">
                <a:solidFill>
                  <a:schemeClr val="tx1">
                    <a:lumMod val="75000"/>
                    <a:lumOff val="25000"/>
                  </a:schemeClr>
                </a:solidFill>
                <a:effectLst/>
                <a:latin typeface="Helvetica" pitchFamily="2" charset="0"/>
              </a:rPr>
              <a:t> through its effects on </a:t>
            </a:r>
            <a:r>
              <a:rPr lang="en-US" sz="1200" b="0" i="0" u="none" strike="noStrike" dirty="0">
                <a:solidFill>
                  <a:schemeClr val="tx1">
                    <a:lumMod val="75000"/>
                    <a:lumOff val="25000"/>
                  </a:schemeClr>
                </a:solidFill>
                <a:effectLst/>
                <a:latin typeface="Helvetica" pitchFamily="2" charset="0"/>
              </a:rPr>
              <a:t>blood pressure</a:t>
            </a:r>
            <a:r>
              <a:rPr lang="en-US" sz="1200" b="0" i="0" dirty="0">
                <a:solidFill>
                  <a:schemeClr val="tx1">
                    <a:lumMod val="75000"/>
                    <a:lumOff val="25000"/>
                  </a:schemeClr>
                </a:solidFill>
                <a:effectLst/>
                <a:latin typeface="Helvetica" pitchFamily="2" charset="0"/>
              </a:rPr>
              <a:t>, </a:t>
            </a:r>
            <a:r>
              <a:rPr lang="en-US" sz="1200" b="0" i="0" u="none" strike="noStrike" dirty="0">
                <a:solidFill>
                  <a:schemeClr val="tx1">
                    <a:lumMod val="75000"/>
                    <a:lumOff val="25000"/>
                  </a:schemeClr>
                </a:solidFill>
                <a:effectLst/>
                <a:latin typeface="Helvetica" pitchFamily="2" charset="0"/>
              </a:rPr>
              <a:t>cholesterol</a:t>
            </a:r>
            <a:r>
              <a:rPr lang="en-US" sz="1200" b="0" i="0" dirty="0">
                <a:solidFill>
                  <a:schemeClr val="tx1">
                    <a:lumMod val="75000"/>
                    <a:lumOff val="25000"/>
                  </a:schemeClr>
                </a:solidFill>
                <a:effectLst/>
                <a:latin typeface="Helvetica" pitchFamily="2" charset="0"/>
              </a:rPr>
              <a:t>, and </a:t>
            </a:r>
            <a:r>
              <a:rPr lang="en-US" sz="1200" b="0" i="0" u="none" strike="noStrike" dirty="0">
                <a:solidFill>
                  <a:schemeClr val="tx1">
                    <a:lumMod val="75000"/>
                    <a:lumOff val="25000"/>
                  </a:schemeClr>
                </a:solidFill>
                <a:effectLst/>
                <a:latin typeface="Helvetica" pitchFamily="2" charset="0"/>
              </a:rPr>
              <a:t>inflammation</a:t>
            </a:r>
            <a:r>
              <a:rPr lang="en-US" sz="1200" b="0" i="0" dirty="0">
                <a:solidFill>
                  <a:schemeClr val="tx1">
                    <a:lumMod val="75000"/>
                    <a:lumOff val="25000"/>
                  </a:schemeClr>
                </a:solidFill>
                <a:effectLst/>
                <a:latin typeface="Helvetica" pitchFamily="2" charset="0"/>
              </a:rPr>
              <a:t>. The FDA allows canola oil makers to label their products with a qualified health claim that there’s "limited and not conclusive" scientific evidence that switching out saturated fat for the same amount of canola oil may reduce risk of </a:t>
            </a:r>
            <a:r>
              <a:rPr lang="en-US" sz="1200" b="0" i="0" u="none" strike="noStrike" dirty="0">
                <a:solidFill>
                  <a:schemeClr val="tx1">
                    <a:lumMod val="75000"/>
                    <a:lumOff val="25000"/>
                  </a:schemeClr>
                </a:solidFill>
                <a:effectLst/>
                <a:latin typeface="Helvetica" pitchFamily="2" charset="0"/>
              </a:rPr>
              <a:t>heart disease</a:t>
            </a:r>
            <a:r>
              <a:rPr lang="en-US" sz="1200" b="0" i="0" dirty="0">
                <a:solidFill>
                  <a:schemeClr val="tx1">
                    <a:lumMod val="75000"/>
                    <a:lumOff val="25000"/>
                  </a:schemeClr>
                </a:solidFill>
                <a:effectLst/>
                <a:latin typeface="Helvetica" pitchFamily="2" charset="0"/>
              </a:rPr>
              <a:t>.</a:t>
            </a:r>
          </a:p>
        </p:txBody>
      </p:sp>
      <p:sp>
        <p:nvSpPr>
          <p:cNvPr id="2" name="Text Placeholder 2">
            <a:extLst>
              <a:ext uri="{FF2B5EF4-FFF2-40B4-BE49-F238E27FC236}">
                <a16:creationId xmlns:a16="http://schemas.microsoft.com/office/drawing/2014/main" id="{75FA487C-1DB0-6C8C-F976-DB5DB9CDEBEB}"/>
              </a:ext>
            </a:extLst>
          </p:cNvPr>
          <p:cNvSpPr txBox="1">
            <a:spLocks/>
          </p:cNvSpPr>
          <p:nvPr/>
        </p:nvSpPr>
        <p:spPr>
          <a:xfrm>
            <a:off x="1077060" y="7375376"/>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b="1" i="0" dirty="0">
                <a:solidFill>
                  <a:srgbClr val="333333"/>
                </a:solidFill>
                <a:effectLst/>
                <a:latin typeface="Helvetica Neue"/>
              </a:rPr>
              <a:t>REFINED RAPESEED OIL</a:t>
            </a:r>
          </a:p>
        </p:txBody>
      </p:sp>
      <p:sp>
        <p:nvSpPr>
          <p:cNvPr id="3" name="TextBox 2">
            <a:extLst>
              <a:ext uri="{FF2B5EF4-FFF2-40B4-BE49-F238E27FC236}">
                <a16:creationId xmlns:a16="http://schemas.microsoft.com/office/drawing/2014/main" id="{E9BDBD07-6E17-35D4-011A-28804FCF8E90}"/>
              </a:ext>
            </a:extLst>
          </p:cNvPr>
          <p:cNvSpPr txBox="1"/>
          <p:nvPr/>
        </p:nvSpPr>
        <p:spPr>
          <a:xfrm flipH="1">
            <a:off x="1088284" y="10888705"/>
            <a:ext cx="6731740" cy="3970318"/>
          </a:xfrm>
          <a:prstGeom prst="rect">
            <a:avLst/>
          </a:prstGeom>
          <a:noFill/>
        </p:spPr>
        <p:txBody>
          <a:bodyPr wrap="square" rtlCol="0">
            <a:spAutoFit/>
          </a:bodyPr>
          <a:lstStyle/>
          <a:p>
            <a:pPr algn="just"/>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If you want a light alternative to other cooking oils, rapeseed is a great choice and has experienced a surge in popularity since around 2008. It's produced from the bright yellow rape plant that grows freely in the UK in large fields. Best cold-pressed, the oil can then be used in salad dressings, or heated to fry or bake.</a:t>
            </a:r>
          </a:p>
          <a:p>
            <a:pPr algn="just"/>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It's low in saturated fat, so has been hailed for its health benefits and also has other nutritional bonuses – it contains omegas 3, 6 and 9, which reduce cholesterol and help to maintain healthy joint, brain and heart functions. As it is high in mono-unsaturated fats, it is one of the only unblended oils that can be heated to a high frying temperature and not spoil its antioxidants, character, </a:t>
            </a:r>
            <a:r>
              <a:rPr lang="en-US" b="0" i="0" dirty="0" err="1">
                <a:solidFill>
                  <a:srgbClr val="333333"/>
                </a:solidFill>
                <a:effectLst/>
                <a:latin typeface="Helvetica" pitchFamily="2" charset="0"/>
                <a:ea typeface="Open Sans" panose="020B0606030504020204" pitchFamily="34" charset="0"/>
                <a:cs typeface="Open Sans" panose="020B0606030504020204" pitchFamily="34" charset="0"/>
              </a:rPr>
              <a:t>colour</a:t>
            </a:r>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 or </a:t>
            </a:r>
            <a:r>
              <a:rPr lang="en-US" b="0" i="0" dirty="0" err="1">
                <a:solidFill>
                  <a:srgbClr val="333333"/>
                </a:solidFill>
                <a:effectLst/>
                <a:latin typeface="Helvetica" pitchFamily="2" charset="0"/>
                <a:ea typeface="Open Sans" panose="020B0606030504020204" pitchFamily="34" charset="0"/>
                <a:cs typeface="Open Sans" panose="020B0606030504020204" pitchFamily="34" charset="0"/>
              </a:rPr>
              <a:t>flavour</a:t>
            </a:r>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 Homegrown rapeseed oil has been heralded the 'British olive oil' but its </a:t>
            </a:r>
            <a:r>
              <a:rPr lang="en-US" b="0" i="0" dirty="0" err="1">
                <a:solidFill>
                  <a:srgbClr val="333333"/>
                </a:solidFill>
                <a:effectLst/>
                <a:latin typeface="Helvetica" pitchFamily="2" charset="0"/>
                <a:ea typeface="Open Sans" panose="020B0606030504020204" pitchFamily="34" charset="0"/>
                <a:cs typeface="Open Sans" panose="020B0606030504020204" pitchFamily="34" charset="0"/>
              </a:rPr>
              <a:t>flavour</a:t>
            </a:r>
            <a:r>
              <a:rPr lang="en-US" b="0" i="0" dirty="0">
                <a:solidFill>
                  <a:srgbClr val="333333"/>
                </a:solidFill>
                <a:effectLst/>
                <a:latin typeface="Helvetica" pitchFamily="2" charset="0"/>
                <a:ea typeface="Open Sans" panose="020B0606030504020204" pitchFamily="34" charset="0"/>
                <a:cs typeface="Open Sans" panose="020B0606030504020204" pitchFamily="34" charset="0"/>
              </a:rPr>
              <a:t> is more earthy and nutty than fruity.</a:t>
            </a:r>
          </a:p>
        </p:txBody>
      </p:sp>
      <p:pic>
        <p:nvPicPr>
          <p:cNvPr id="6" name="Picture Placeholder 7">
            <a:extLst>
              <a:ext uri="{FF2B5EF4-FFF2-40B4-BE49-F238E27FC236}">
                <a16:creationId xmlns:a16="http://schemas.microsoft.com/office/drawing/2014/main" id="{2D0B3F49-76FB-798D-C73A-42E3AA1D01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5" r="38872"/>
          <a:stretch/>
        </p:blipFill>
        <p:spPr>
          <a:xfrm>
            <a:off x="8374178" y="11333772"/>
            <a:ext cx="3175565" cy="3137674"/>
          </a:xfrm>
          <a:prstGeom prst="rect">
            <a:avLst/>
          </a:prstGeom>
        </p:spPr>
      </p:pic>
      <p:pic>
        <p:nvPicPr>
          <p:cNvPr id="7" name="Picture Placeholder 16">
            <a:extLst>
              <a:ext uri="{FF2B5EF4-FFF2-40B4-BE49-F238E27FC236}">
                <a16:creationId xmlns:a16="http://schemas.microsoft.com/office/drawing/2014/main" id="{FBC8ECE0-E6D3-1A96-F577-123CB7A32B73}"/>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18843" r="192"/>
          <a:stretch/>
        </p:blipFill>
        <p:spPr>
          <a:xfrm>
            <a:off x="8374178" y="7181643"/>
            <a:ext cx="3175565" cy="3137674"/>
          </a:xfrm>
        </p:spPr>
      </p:pic>
      <p:sp>
        <p:nvSpPr>
          <p:cNvPr id="13" name="Text Placeholder 2">
            <a:extLst>
              <a:ext uri="{FF2B5EF4-FFF2-40B4-BE49-F238E27FC236}">
                <a16:creationId xmlns:a16="http://schemas.microsoft.com/office/drawing/2014/main" id="{E79F693D-919B-22D3-6555-573FCE516FD8}"/>
              </a:ext>
            </a:extLst>
          </p:cNvPr>
          <p:cNvSpPr txBox="1">
            <a:spLocks/>
          </p:cNvSpPr>
          <p:nvPr/>
        </p:nvSpPr>
        <p:spPr>
          <a:xfrm>
            <a:off x="5095874" y="7119602"/>
            <a:ext cx="3590925"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 SEASAME OIL</a:t>
            </a:r>
          </a:p>
        </p:txBody>
      </p:sp>
      <p:pic>
        <p:nvPicPr>
          <p:cNvPr id="14" name="Picture Placeholder 47">
            <a:extLst>
              <a:ext uri="{FF2B5EF4-FFF2-40B4-BE49-F238E27FC236}">
                <a16:creationId xmlns:a16="http://schemas.microsoft.com/office/drawing/2014/main" id="{D3561C1B-7FBB-4A36-330E-1527BAD42E79}"/>
              </a:ext>
            </a:extLst>
          </p:cNvPr>
          <p:cNvPicPr>
            <a:picLocks noChangeAspect="1"/>
          </p:cNvPicPr>
          <p:nvPr/>
        </p:nvPicPr>
        <p:blipFill rotWithShape="1">
          <a:blip r:embed="rId6">
            <a:extLst>
              <a:ext uri="{28A0092B-C50C-407E-A947-70E740481C1C}">
                <a14:useLocalDpi xmlns:a14="http://schemas.microsoft.com/office/drawing/2010/main" val="0"/>
              </a:ext>
            </a:extLst>
          </a:blip>
          <a:srcRect t="12223" b="12223"/>
          <a:stretch/>
        </p:blipFill>
        <p:spPr>
          <a:xfrm>
            <a:off x="1506690" y="7181643"/>
            <a:ext cx="2964570" cy="1976380"/>
          </a:xfrm>
          <a:prstGeom prst="rect">
            <a:avLst/>
          </a:prstGeom>
        </p:spPr>
      </p:pic>
      <p:sp>
        <p:nvSpPr>
          <p:cNvPr id="15" name="TextBox 14">
            <a:extLst>
              <a:ext uri="{FF2B5EF4-FFF2-40B4-BE49-F238E27FC236}">
                <a16:creationId xmlns:a16="http://schemas.microsoft.com/office/drawing/2014/main" id="{5A6C34F0-B1F8-68B4-B165-15D614BB4B7B}"/>
              </a:ext>
            </a:extLst>
          </p:cNvPr>
          <p:cNvSpPr txBox="1"/>
          <p:nvPr/>
        </p:nvSpPr>
        <p:spPr>
          <a:xfrm flipH="1">
            <a:off x="5095874" y="10701088"/>
            <a:ext cx="6934612" cy="4031873"/>
          </a:xfrm>
          <a:prstGeom prst="rect">
            <a:avLst/>
          </a:prstGeom>
          <a:noFill/>
        </p:spPr>
        <p:txBody>
          <a:bodyPr wrap="square" rtlCol="0">
            <a:spAutoFit/>
          </a:bodyPr>
          <a:lstStyle/>
          <a:p>
            <a:pPr algn="l"/>
            <a:r>
              <a:rPr lang="en-US" sz="1600" i="0" dirty="0">
                <a:solidFill>
                  <a:srgbClr val="4D4D4D"/>
                </a:solidFill>
                <a:effectLst/>
                <a:latin typeface="Helvetica" pitchFamily="2" charset="0"/>
              </a:rPr>
              <a:t>The seeds come from the sesame (</a:t>
            </a:r>
            <a:r>
              <a:rPr lang="en-US" sz="1600" i="1" dirty="0">
                <a:solidFill>
                  <a:srgbClr val="4D4D4D"/>
                </a:solidFill>
                <a:effectLst/>
                <a:latin typeface="Helvetica" pitchFamily="2" charset="0"/>
              </a:rPr>
              <a:t>Sesamum indicum</a:t>
            </a:r>
            <a:r>
              <a:rPr lang="en-US" sz="1600" i="0" dirty="0">
                <a:solidFill>
                  <a:srgbClr val="4D4D4D"/>
                </a:solidFill>
                <a:effectLst/>
                <a:latin typeface="Helvetica" pitchFamily="2" charset="0"/>
              </a:rPr>
              <a:t>) plant. The seeds themselves are high in protein and B-vitamins, but sesame oil doesn’t contain the protein or many of the essential vitamins and minerals. It does, however, keep the fatty acids and antioxidants, including vitamin E and </a:t>
            </a:r>
            <a:r>
              <a:rPr lang="en-US" sz="1600" i="0" u="none" strike="noStrike" dirty="0">
                <a:solidFill>
                  <a:srgbClr val="4D4D4D"/>
                </a:solidFill>
                <a:effectLst/>
                <a:latin typeface="Helvetica" pitchFamily="2" charset="0"/>
              </a:rPr>
              <a:t>phytosterols</a:t>
            </a:r>
            <a:r>
              <a:rPr lang="en-US" sz="1600" i="0" dirty="0">
                <a:solidFill>
                  <a:srgbClr val="4D4D4D"/>
                </a:solidFill>
                <a:effectLst/>
                <a:latin typeface="Helvetica" pitchFamily="2" charset="0"/>
              </a:rPr>
              <a:t>. </a:t>
            </a:r>
          </a:p>
          <a:p>
            <a:pPr algn="l"/>
            <a:endParaRPr lang="en-US" sz="1600" i="0" dirty="0">
              <a:solidFill>
                <a:srgbClr val="4D4D4D"/>
              </a:solidFill>
              <a:effectLst/>
              <a:latin typeface="Helvetica" pitchFamily="2" charset="0"/>
            </a:endParaRPr>
          </a:p>
          <a:p>
            <a:pPr algn="l"/>
            <a:r>
              <a:rPr lang="en-US" sz="1600" i="0" dirty="0">
                <a:solidFill>
                  <a:srgbClr val="4D4D4D"/>
                </a:solidFill>
                <a:effectLst/>
                <a:latin typeface="Helvetica" pitchFamily="2" charset="0"/>
              </a:rPr>
              <a:t>Sesame oils from raw seeds are light in color and have a delicate, neutral flavor. Toasted varieties, on the other hand, are darker, richer, and have a nuttier taste. Both have many culinary applications. Sesame oil is often used to sauté meats and vegetables or is added to dressings and marinades.</a:t>
            </a:r>
          </a:p>
          <a:p>
            <a:pPr algn="l"/>
            <a:endParaRPr lang="en-US" sz="1600" i="0" dirty="0">
              <a:solidFill>
                <a:srgbClr val="4D4D4D"/>
              </a:solidFill>
              <a:effectLst/>
              <a:latin typeface="Helvetica" pitchFamily="2" charset="0"/>
            </a:endParaRPr>
          </a:p>
          <a:p>
            <a:pPr algn="l"/>
            <a:r>
              <a:rPr lang="en-US" sz="1600" i="0" dirty="0">
                <a:solidFill>
                  <a:srgbClr val="4D4D4D"/>
                </a:solidFill>
                <a:effectLst/>
                <a:latin typeface="Helvetica" pitchFamily="2" charset="0"/>
              </a:rPr>
              <a:t>Sesame oil is believed to have some important health benefits, like providing heart-healthy fats, combating inflammation, and protecting skin from sun damage. More research is needed to fully understand the benefits (and the potential risks) that sesame oil offers. </a:t>
            </a:r>
          </a:p>
        </p:txBody>
      </p:sp>
      <p:pic>
        <p:nvPicPr>
          <p:cNvPr id="16" name="Picture 15">
            <a:extLst>
              <a:ext uri="{FF2B5EF4-FFF2-40B4-BE49-F238E27FC236}">
                <a16:creationId xmlns:a16="http://schemas.microsoft.com/office/drawing/2014/main" id="{E7EF733D-0A86-0C77-D243-74012D522F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503925" y="9658817"/>
            <a:ext cx="2977699" cy="1674955"/>
          </a:xfrm>
          <a:prstGeom prst="rect">
            <a:avLst/>
          </a:prstGeom>
        </p:spPr>
      </p:pic>
      <p:pic>
        <p:nvPicPr>
          <p:cNvPr id="17" name="Picture 16">
            <a:extLst>
              <a:ext uri="{FF2B5EF4-FFF2-40B4-BE49-F238E27FC236}">
                <a16:creationId xmlns:a16="http://schemas.microsoft.com/office/drawing/2014/main" id="{432666E7-6EA8-A36A-07AE-C461ECDB8D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774" b="13577"/>
          <a:stretch/>
        </p:blipFill>
        <p:spPr>
          <a:xfrm>
            <a:off x="1500126" y="13438863"/>
            <a:ext cx="2977700" cy="1416153"/>
          </a:xfrm>
          <a:prstGeom prst="rect">
            <a:avLst/>
          </a:prstGeom>
        </p:spPr>
      </p:pic>
      <p:sp>
        <p:nvSpPr>
          <p:cNvPr id="18" name="Rectangle 17">
            <a:extLst>
              <a:ext uri="{FF2B5EF4-FFF2-40B4-BE49-F238E27FC236}">
                <a16:creationId xmlns:a16="http://schemas.microsoft.com/office/drawing/2014/main" id="{B8A246E5-71BE-9EDA-C60C-0C0250EF7D9B}"/>
              </a:ext>
            </a:extLst>
          </p:cNvPr>
          <p:cNvSpPr/>
          <p:nvPr/>
        </p:nvSpPr>
        <p:spPr>
          <a:xfrm rot="16200000" flipV="1">
            <a:off x="-1363632" y="226438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5517FBE8-7DDE-7BDC-0BEA-8A8049C9C9B3}"/>
              </a:ext>
            </a:extLst>
          </p:cNvPr>
          <p:cNvSpPr txBox="1">
            <a:spLocks/>
          </p:cNvSpPr>
          <p:nvPr/>
        </p:nvSpPr>
        <p:spPr>
          <a:xfrm rot="16200000">
            <a:off x="-279494" y="517604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20" name="Text Placeholder 2">
            <a:extLst>
              <a:ext uri="{FF2B5EF4-FFF2-40B4-BE49-F238E27FC236}">
                <a16:creationId xmlns:a16="http://schemas.microsoft.com/office/drawing/2014/main" id="{D3DF6BF4-B437-BA31-326A-BEB94397D827}"/>
              </a:ext>
            </a:extLst>
          </p:cNvPr>
          <p:cNvSpPr txBox="1">
            <a:spLocks/>
          </p:cNvSpPr>
          <p:nvPr/>
        </p:nvSpPr>
        <p:spPr>
          <a:xfrm rot="16200000">
            <a:off x="-279494" y="-1215811"/>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Tree>
    <p:extLst>
      <p:ext uri="{BB962C8B-B14F-4D97-AF65-F5344CB8AC3E}">
        <p14:creationId xmlns:p14="http://schemas.microsoft.com/office/powerpoint/2010/main" val="26793124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176">
        <p159:morph option="byObject"/>
      </p:transition>
    </mc:Choice>
    <mc:Fallback>
      <p:transition spd="slow" advTm="3176">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1949C57-1CB2-8CD2-4A1B-C03188D6E426}"/>
              </a:ext>
            </a:extLst>
          </p:cNvPr>
          <p:cNvSpPr txBox="1">
            <a:spLocks/>
          </p:cNvSpPr>
          <p:nvPr/>
        </p:nvSpPr>
        <p:spPr>
          <a:xfrm>
            <a:off x="5095874" y="684808"/>
            <a:ext cx="3590925"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 SEASAME OIL</a:t>
            </a:r>
          </a:p>
        </p:txBody>
      </p:sp>
      <p:pic>
        <p:nvPicPr>
          <p:cNvPr id="5" name="Picture Placeholder 47">
            <a:extLst>
              <a:ext uri="{FF2B5EF4-FFF2-40B4-BE49-F238E27FC236}">
                <a16:creationId xmlns:a16="http://schemas.microsoft.com/office/drawing/2014/main" id="{AC42AA45-6578-3479-E85E-5689456EAB61}"/>
              </a:ext>
            </a:extLst>
          </p:cNvPr>
          <p:cNvPicPr>
            <a:picLocks noChangeAspect="1"/>
          </p:cNvPicPr>
          <p:nvPr/>
        </p:nvPicPr>
        <p:blipFill>
          <a:blip r:embed="rId2">
            <a:extLst>
              <a:ext uri="{28A0092B-C50C-407E-A947-70E740481C1C}">
                <a14:useLocalDpi xmlns:a14="http://schemas.microsoft.com/office/drawing/2010/main" val="0"/>
              </a:ext>
            </a:extLst>
          </a:blip>
          <a:srcRect t="12223" b="12223"/>
          <a:stretch/>
        </p:blipFill>
        <p:spPr>
          <a:xfrm>
            <a:off x="1506690" y="597001"/>
            <a:ext cx="2964570" cy="1976380"/>
          </a:xfrm>
          <a:prstGeom prst="rect">
            <a:avLst/>
          </a:prstGeom>
        </p:spPr>
      </p:pic>
      <p:sp>
        <p:nvSpPr>
          <p:cNvPr id="6" name="TextBox 5">
            <a:extLst>
              <a:ext uri="{FF2B5EF4-FFF2-40B4-BE49-F238E27FC236}">
                <a16:creationId xmlns:a16="http://schemas.microsoft.com/office/drawing/2014/main" id="{09CD371E-5874-7C7A-C03F-907B88717826}"/>
              </a:ext>
            </a:extLst>
          </p:cNvPr>
          <p:cNvSpPr txBox="1"/>
          <p:nvPr/>
        </p:nvSpPr>
        <p:spPr>
          <a:xfrm flipH="1">
            <a:off x="5095874" y="2224034"/>
            <a:ext cx="6934612" cy="4031873"/>
          </a:xfrm>
          <a:prstGeom prst="rect">
            <a:avLst/>
          </a:prstGeom>
          <a:noFill/>
        </p:spPr>
        <p:txBody>
          <a:bodyPr wrap="square" rtlCol="0">
            <a:spAutoFit/>
          </a:bodyPr>
          <a:lstStyle/>
          <a:p>
            <a:pPr algn="l"/>
            <a:r>
              <a:rPr lang="en-US" sz="1600" i="0" dirty="0">
                <a:solidFill>
                  <a:srgbClr val="4D4D4D"/>
                </a:solidFill>
                <a:effectLst/>
                <a:latin typeface="Helvetica" pitchFamily="2" charset="0"/>
              </a:rPr>
              <a:t>The seeds come from the sesame (</a:t>
            </a:r>
            <a:r>
              <a:rPr lang="en-US" sz="1600" i="1" dirty="0">
                <a:solidFill>
                  <a:srgbClr val="4D4D4D"/>
                </a:solidFill>
                <a:effectLst/>
                <a:latin typeface="Helvetica" pitchFamily="2" charset="0"/>
              </a:rPr>
              <a:t>Sesamum indicum</a:t>
            </a:r>
            <a:r>
              <a:rPr lang="en-US" sz="1600" i="0" dirty="0">
                <a:solidFill>
                  <a:srgbClr val="4D4D4D"/>
                </a:solidFill>
                <a:effectLst/>
                <a:latin typeface="Helvetica" pitchFamily="2" charset="0"/>
              </a:rPr>
              <a:t>) plant. The seeds themselves are high in protein and B-vitamins, but sesame oil doesn’t contain the protein or many of the essential vitamins and minerals. It does, however, keep the fatty acids and antioxidants, including vitamin E and </a:t>
            </a:r>
            <a:r>
              <a:rPr lang="en-US" sz="1600" i="0" u="none" strike="noStrike" dirty="0">
                <a:solidFill>
                  <a:srgbClr val="4D4D4D"/>
                </a:solidFill>
                <a:effectLst/>
                <a:latin typeface="Helvetica" pitchFamily="2" charset="0"/>
              </a:rPr>
              <a:t>phytosterols</a:t>
            </a:r>
            <a:r>
              <a:rPr lang="en-US" sz="1600" i="0" dirty="0">
                <a:solidFill>
                  <a:srgbClr val="4D4D4D"/>
                </a:solidFill>
                <a:effectLst/>
                <a:latin typeface="Helvetica" pitchFamily="2" charset="0"/>
              </a:rPr>
              <a:t>. </a:t>
            </a:r>
          </a:p>
          <a:p>
            <a:pPr algn="l"/>
            <a:endParaRPr lang="en-US" sz="1600" i="0" dirty="0">
              <a:solidFill>
                <a:srgbClr val="4D4D4D"/>
              </a:solidFill>
              <a:effectLst/>
              <a:latin typeface="Helvetica" pitchFamily="2" charset="0"/>
            </a:endParaRPr>
          </a:p>
          <a:p>
            <a:pPr algn="l"/>
            <a:r>
              <a:rPr lang="en-US" sz="1600" i="0" dirty="0">
                <a:solidFill>
                  <a:srgbClr val="4D4D4D"/>
                </a:solidFill>
                <a:effectLst/>
                <a:latin typeface="Helvetica" pitchFamily="2" charset="0"/>
              </a:rPr>
              <a:t>Sesame oils from raw seeds are light in color and have a delicate, neutral flavor. Toasted varieties, on the other hand, are darker, richer, and have a nuttier taste. Both have many culinary applications. Sesame oil is often used to sauté meats and vegetables or is added to dressings and marinades.</a:t>
            </a:r>
          </a:p>
          <a:p>
            <a:pPr algn="l"/>
            <a:endParaRPr lang="en-US" sz="1600" i="0" dirty="0">
              <a:solidFill>
                <a:srgbClr val="4D4D4D"/>
              </a:solidFill>
              <a:effectLst/>
              <a:latin typeface="Helvetica" pitchFamily="2" charset="0"/>
            </a:endParaRPr>
          </a:p>
          <a:p>
            <a:pPr algn="l"/>
            <a:r>
              <a:rPr lang="en-US" sz="1600" i="0" dirty="0">
                <a:solidFill>
                  <a:srgbClr val="4D4D4D"/>
                </a:solidFill>
                <a:effectLst/>
                <a:latin typeface="Helvetica" pitchFamily="2" charset="0"/>
              </a:rPr>
              <a:t>Sesame oil is believed to have some important health benefits, like providing heart-healthy fats, combating inflammation, and protecting skin from sun damage. More research is needed to fully understand the benefits (and the potential risks) that sesame oil offers. </a:t>
            </a:r>
          </a:p>
        </p:txBody>
      </p:sp>
      <p:pic>
        <p:nvPicPr>
          <p:cNvPr id="7" name="Picture 6">
            <a:extLst>
              <a:ext uri="{FF2B5EF4-FFF2-40B4-BE49-F238E27FC236}">
                <a16:creationId xmlns:a16="http://schemas.microsoft.com/office/drawing/2014/main" id="{D1C3EE8C-B2A6-4C3C-4504-B221D7D60C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03925" y="2862569"/>
            <a:ext cx="2977699" cy="1674955"/>
          </a:xfrm>
          <a:prstGeom prst="rect">
            <a:avLst/>
          </a:prstGeom>
        </p:spPr>
      </p:pic>
      <p:pic>
        <p:nvPicPr>
          <p:cNvPr id="8" name="Picture 7">
            <a:extLst>
              <a:ext uri="{FF2B5EF4-FFF2-40B4-BE49-F238E27FC236}">
                <a16:creationId xmlns:a16="http://schemas.microsoft.com/office/drawing/2014/main" id="{279F64E3-E99C-7752-B6EE-332AF0E861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75" b="8175"/>
          <a:stretch/>
        </p:blipFill>
        <p:spPr>
          <a:xfrm>
            <a:off x="1500126" y="4830409"/>
            <a:ext cx="2977700" cy="1416153"/>
          </a:xfrm>
          <a:prstGeom prst="rect">
            <a:avLst/>
          </a:prstGeom>
        </p:spPr>
      </p:pic>
      <p:pic>
        <p:nvPicPr>
          <p:cNvPr id="12" name="Picture Placeholder 4">
            <a:extLst>
              <a:ext uri="{FF2B5EF4-FFF2-40B4-BE49-F238E27FC236}">
                <a16:creationId xmlns:a16="http://schemas.microsoft.com/office/drawing/2014/main" id="{9C087406-EF13-A46A-3906-247A92FF4EBD}"/>
              </a:ext>
            </a:extLst>
          </p:cNvPr>
          <p:cNvPicPr>
            <a:picLocks noChangeAspect="1"/>
          </p:cNvPicPr>
          <p:nvPr/>
        </p:nvPicPr>
        <p:blipFill rotWithShape="1">
          <a:blip r:embed="rId5">
            <a:extLst>
              <a:ext uri="{28A0092B-C50C-407E-A947-70E740481C1C}">
                <a14:useLocalDpi xmlns:a14="http://schemas.microsoft.com/office/drawing/2010/main" val="0"/>
              </a:ext>
            </a:extLst>
          </a:blip>
          <a:srcRect l="359" r="60896"/>
          <a:stretch/>
        </p:blipFill>
        <p:spPr>
          <a:xfrm>
            <a:off x="1265647" y="-6016136"/>
            <a:ext cx="3277326" cy="5603966"/>
          </a:xfrm>
          <a:prstGeom prst="rect">
            <a:avLst/>
          </a:prstGeom>
        </p:spPr>
      </p:pic>
      <p:sp>
        <p:nvSpPr>
          <p:cNvPr id="13" name="Text Placeholder 2">
            <a:extLst>
              <a:ext uri="{FF2B5EF4-FFF2-40B4-BE49-F238E27FC236}">
                <a16:creationId xmlns:a16="http://schemas.microsoft.com/office/drawing/2014/main" id="{7D59C4E2-8894-1CBE-A671-03D354B1682E}"/>
              </a:ext>
            </a:extLst>
          </p:cNvPr>
          <p:cNvSpPr txBox="1">
            <a:spLocks/>
          </p:cNvSpPr>
          <p:nvPr/>
        </p:nvSpPr>
        <p:spPr>
          <a:xfrm>
            <a:off x="8086507" y="-7685680"/>
            <a:ext cx="3657534"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CANOLA OIL</a:t>
            </a:r>
          </a:p>
        </p:txBody>
      </p:sp>
      <p:pic>
        <p:nvPicPr>
          <p:cNvPr id="14" name="Picture Placeholder 5">
            <a:extLst>
              <a:ext uri="{FF2B5EF4-FFF2-40B4-BE49-F238E27FC236}">
                <a16:creationId xmlns:a16="http://schemas.microsoft.com/office/drawing/2014/main" id="{46B07563-7176-19C0-BDC8-8E2FA0DAD3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2" r="52714"/>
          <a:stretch/>
        </p:blipFill>
        <p:spPr>
          <a:xfrm>
            <a:off x="4542973" y="-7614895"/>
            <a:ext cx="3277326" cy="5603966"/>
          </a:xfrm>
          <a:prstGeom prst="rect">
            <a:avLst/>
          </a:prstGeom>
        </p:spPr>
      </p:pic>
      <p:sp>
        <p:nvSpPr>
          <p:cNvPr id="15" name="TextBox 14">
            <a:extLst>
              <a:ext uri="{FF2B5EF4-FFF2-40B4-BE49-F238E27FC236}">
                <a16:creationId xmlns:a16="http://schemas.microsoft.com/office/drawing/2014/main" id="{F8D873EB-8B5F-F1E1-3ACA-1162888DED68}"/>
              </a:ext>
            </a:extLst>
          </p:cNvPr>
          <p:cNvSpPr txBox="1"/>
          <p:nvPr/>
        </p:nvSpPr>
        <p:spPr>
          <a:xfrm flipH="1">
            <a:off x="8086507" y="-2853148"/>
            <a:ext cx="3762553" cy="2677656"/>
          </a:xfrm>
          <a:prstGeom prst="rect">
            <a:avLst/>
          </a:prstGeom>
          <a:noFill/>
        </p:spPr>
        <p:txBody>
          <a:bodyPr wrap="square" rtlCol="0">
            <a:spAutoFit/>
          </a:bodyPr>
          <a:lstStyle/>
          <a:p>
            <a:pPr algn="just"/>
            <a:r>
              <a:rPr lang="en-US" sz="1200" b="0" i="0" dirty="0">
                <a:solidFill>
                  <a:schemeClr val="tx1">
                    <a:lumMod val="75000"/>
                    <a:lumOff val="25000"/>
                  </a:schemeClr>
                </a:solidFill>
                <a:effectLst/>
                <a:latin typeface="Helvetica" pitchFamily="2" charset="0"/>
              </a:rPr>
              <a:t>Canola oil is also very high in healthier unsaturated fats. It's higher in the omega-3 fatty acid alpha-linolenic acid (ALA) than any other oil except </a:t>
            </a:r>
            <a:r>
              <a:rPr lang="en-US" sz="1200" b="0" i="0" u="none" strike="noStrike" dirty="0">
                <a:solidFill>
                  <a:schemeClr val="tx1">
                    <a:lumMod val="75000"/>
                    <a:lumOff val="25000"/>
                  </a:schemeClr>
                </a:solidFill>
                <a:effectLst/>
                <a:latin typeface="Helvetica" pitchFamily="2" charset="0"/>
              </a:rPr>
              <a:t>flaxseed</a:t>
            </a:r>
            <a:r>
              <a:rPr lang="en-US" sz="1200" b="0" i="0" dirty="0">
                <a:solidFill>
                  <a:schemeClr val="tx1">
                    <a:lumMod val="75000"/>
                    <a:lumOff val="25000"/>
                  </a:schemeClr>
                </a:solidFill>
                <a:effectLst/>
                <a:latin typeface="Helvetica" pitchFamily="2" charset="0"/>
              </a:rPr>
              <a:t> oil. ALA is particularly important to have in your diet because your body can't make it.</a:t>
            </a:r>
          </a:p>
          <a:p>
            <a:pPr algn="just"/>
            <a:endParaRPr lang="en-US" sz="1200" b="0" i="0" dirty="0">
              <a:solidFill>
                <a:schemeClr val="tx1">
                  <a:lumMod val="75000"/>
                  <a:lumOff val="25000"/>
                </a:schemeClr>
              </a:solidFill>
              <a:effectLst/>
              <a:latin typeface="Helvetica" pitchFamily="2" charset="0"/>
            </a:endParaRPr>
          </a:p>
          <a:p>
            <a:pPr algn="just"/>
            <a:r>
              <a:rPr lang="en-US" sz="1200" b="0" i="0" dirty="0">
                <a:solidFill>
                  <a:schemeClr val="tx1">
                    <a:lumMod val="75000"/>
                    <a:lumOff val="25000"/>
                  </a:schemeClr>
                </a:solidFill>
                <a:effectLst/>
                <a:latin typeface="Helvetica" pitchFamily="2" charset="0"/>
              </a:rPr>
              <a:t>Studies show that ALA may help protect the </a:t>
            </a:r>
            <a:r>
              <a:rPr lang="en-US" sz="1200" b="0" i="0" u="none" strike="noStrike" dirty="0">
                <a:solidFill>
                  <a:schemeClr val="tx1">
                    <a:lumMod val="75000"/>
                    <a:lumOff val="25000"/>
                  </a:schemeClr>
                </a:solidFill>
                <a:effectLst/>
                <a:latin typeface="Helvetica" pitchFamily="2" charset="0"/>
              </a:rPr>
              <a:t>heart</a:t>
            </a:r>
            <a:r>
              <a:rPr lang="en-US" sz="1200" b="0" i="0" dirty="0">
                <a:solidFill>
                  <a:schemeClr val="tx1">
                    <a:lumMod val="75000"/>
                    <a:lumOff val="25000"/>
                  </a:schemeClr>
                </a:solidFill>
                <a:effectLst/>
                <a:latin typeface="Helvetica" pitchFamily="2" charset="0"/>
              </a:rPr>
              <a:t> through its effects on </a:t>
            </a:r>
            <a:r>
              <a:rPr lang="en-US" sz="1200" b="0" i="0" u="none" strike="noStrike" dirty="0">
                <a:solidFill>
                  <a:schemeClr val="tx1">
                    <a:lumMod val="75000"/>
                    <a:lumOff val="25000"/>
                  </a:schemeClr>
                </a:solidFill>
                <a:effectLst/>
                <a:latin typeface="Helvetica" pitchFamily="2" charset="0"/>
              </a:rPr>
              <a:t>blood pressure</a:t>
            </a:r>
            <a:r>
              <a:rPr lang="en-US" sz="1200" b="0" i="0" dirty="0">
                <a:solidFill>
                  <a:schemeClr val="tx1">
                    <a:lumMod val="75000"/>
                    <a:lumOff val="25000"/>
                  </a:schemeClr>
                </a:solidFill>
                <a:effectLst/>
                <a:latin typeface="Helvetica" pitchFamily="2" charset="0"/>
              </a:rPr>
              <a:t>, </a:t>
            </a:r>
            <a:r>
              <a:rPr lang="en-US" sz="1200" b="0" i="0" u="none" strike="noStrike" dirty="0">
                <a:solidFill>
                  <a:schemeClr val="tx1">
                    <a:lumMod val="75000"/>
                    <a:lumOff val="25000"/>
                  </a:schemeClr>
                </a:solidFill>
                <a:effectLst/>
                <a:latin typeface="Helvetica" pitchFamily="2" charset="0"/>
              </a:rPr>
              <a:t>cholesterol</a:t>
            </a:r>
            <a:r>
              <a:rPr lang="en-US" sz="1200" b="0" i="0" dirty="0">
                <a:solidFill>
                  <a:schemeClr val="tx1">
                    <a:lumMod val="75000"/>
                    <a:lumOff val="25000"/>
                  </a:schemeClr>
                </a:solidFill>
                <a:effectLst/>
                <a:latin typeface="Helvetica" pitchFamily="2" charset="0"/>
              </a:rPr>
              <a:t>, and </a:t>
            </a:r>
            <a:r>
              <a:rPr lang="en-US" sz="1200" b="0" i="0" u="none" strike="noStrike" dirty="0">
                <a:solidFill>
                  <a:schemeClr val="tx1">
                    <a:lumMod val="75000"/>
                    <a:lumOff val="25000"/>
                  </a:schemeClr>
                </a:solidFill>
                <a:effectLst/>
                <a:latin typeface="Helvetica" pitchFamily="2" charset="0"/>
              </a:rPr>
              <a:t>inflammation</a:t>
            </a:r>
            <a:r>
              <a:rPr lang="en-US" sz="1200" b="0" i="0" dirty="0">
                <a:solidFill>
                  <a:schemeClr val="tx1">
                    <a:lumMod val="75000"/>
                    <a:lumOff val="25000"/>
                  </a:schemeClr>
                </a:solidFill>
                <a:effectLst/>
                <a:latin typeface="Helvetica" pitchFamily="2" charset="0"/>
              </a:rPr>
              <a:t>. The FDA allows canola oil makers to label their products with a qualified health claim that there’s "limited and not conclusive" scientific evidence that switching out saturated fat for the same amount of canola oil may reduce risk of </a:t>
            </a:r>
            <a:r>
              <a:rPr lang="en-US" sz="1200" b="0" i="0" u="none" strike="noStrike" dirty="0">
                <a:solidFill>
                  <a:schemeClr val="tx1">
                    <a:lumMod val="75000"/>
                    <a:lumOff val="25000"/>
                  </a:schemeClr>
                </a:solidFill>
                <a:effectLst/>
                <a:latin typeface="Helvetica" pitchFamily="2" charset="0"/>
              </a:rPr>
              <a:t>heart disease</a:t>
            </a:r>
            <a:r>
              <a:rPr lang="en-US" sz="1200" b="0" i="0" dirty="0">
                <a:solidFill>
                  <a:schemeClr val="tx1">
                    <a:lumMod val="75000"/>
                    <a:lumOff val="25000"/>
                  </a:schemeClr>
                </a:solidFill>
                <a:effectLst/>
                <a:latin typeface="Helvetica" pitchFamily="2" charset="0"/>
              </a:rPr>
              <a:t>.</a:t>
            </a:r>
          </a:p>
        </p:txBody>
      </p:sp>
      <p:sp>
        <p:nvSpPr>
          <p:cNvPr id="16" name="Rectangle 15">
            <a:extLst>
              <a:ext uri="{FF2B5EF4-FFF2-40B4-BE49-F238E27FC236}">
                <a16:creationId xmlns:a16="http://schemas.microsoft.com/office/drawing/2014/main" id="{C203EDEB-ED02-34E2-6A69-D1B43D31A5C7}"/>
              </a:ext>
            </a:extLst>
          </p:cNvPr>
          <p:cNvSpPr/>
          <p:nvPr/>
        </p:nvSpPr>
        <p:spPr>
          <a:xfrm rot="16200000" flipV="1">
            <a:off x="-1363632" y="4130927"/>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D89DD8CC-E0B7-3CEB-D5EF-A38771F4E456}"/>
              </a:ext>
            </a:extLst>
          </p:cNvPr>
          <p:cNvSpPr txBox="1">
            <a:spLocks/>
          </p:cNvSpPr>
          <p:nvPr/>
        </p:nvSpPr>
        <p:spPr>
          <a:xfrm rot="16200000">
            <a:off x="-279494" y="98868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18" name="Text Placeholder 2">
            <a:extLst>
              <a:ext uri="{FF2B5EF4-FFF2-40B4-BE49-F238E27FC236}">
                <a16:creationId xmlns:a16="http://schemas.microsoft.com/office/drawing/2014/main" id="{E50B4F66-D7AD-F423-5200-067A1443B730}"/>
              </a:ext>
            </a:extLst>
          </p:cNvPr>
          <p:cNvSpPr txBox="1">
            <a:spLocks/>
          </p:cNvSpPr>
          <p:nvPr/>
        </p:nvSpPr>
        <p:spPr>
          <a:xfrm rot="16200000">
            <a:off x="-279494" y="759539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23" name="Picture Placeholder 4">
            <a:extLst>
              <a:ext uri="{FF2B5EF4-FFF2-40B4-BE49-F238E27FC236}">
                <a16:creationId xmlns:a16="http://schemas.microsoft.com/office/drawing/2014/main" id="{0468E573-CFBB-E446-40E1-2C45E05F4DDF}"/>
              </a:ext>
            </a:extLst>
          </p:cNvPr>
          <p:cNvPicPr>
            <a:picLocks noChangeAspect="1"/>
          </p:cNvPicPr>
          <p:nvPr/>
        </p:nvPicPr>
        <p:blipFill rotWithShape="1">
          <a:blip r:embed="rId7">
            <a:extLst>
              <a:ext uri="{28A0092B-C50C-407E-A947-70E740481C1C}">
                <a14:useLocalDpi xmlns:a14="http://schemas.microsoft.com/office/drawing/2010/main" val="0"/>
              </a:ext>
            </a:extLst>
          </a:blip>
          <a:srcRect l="53495" r="15801"/>
          <a:stretch/>
        </p:blipFill>
        <p:spPr>
          <a:xfrm>
            <a:off x="4994120" y="-8420931"/>
            <a:ext cx="3277326" cy="5603966"/>
          </a:xfrm>
          <a:prstGeom prst="rect">
            <a:avLst/>
          </a:prstGeom>
        </p:spPr>
      </p:pic>
      <p:sp>
        <p:nvSpPr>
          <p:cNvPr id="24" name="Text Placeholder 2">
            <a:extLst>
              <a:ext uri="{FF2B5EF4-FFF2-40B4-BE49-F238E27FC236}">
                <a16:creationId xmlns:a16="http://schemas.microsoft.com/office/drawing/2014/main" id="{177E8CF0-50E9-31BA-70FB-31573CB007E3}"/>
              </a:ext>
            </a:extLst>
          </p:cNvPr>
          <p:cNvSpPr txBox="1">
            <a:spLocks/>
          </p:cNvSpPr>
          <p:nvPr/>
        </p:nvSpPr>
        <p:spPr>
          <a:xfrm>
            <a:off x="464989" y="-7859099"/>
            <a:ext cx="4200317"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SOYBEANS OIL</a:t>
            </a:r>
          </a:p>
        </p:txBody>
      </p:sp>
      <p:pic>
        <p:nvPicPr>
          <p:cNvPr id="25" name="Picture Placeholder 5">
            <a:extLst>
              <a:ext uri="{FF2B5EF4-FFF2-40B4-BE49-F238E27FC236}">
                <a16:creationId xmlns:a16="http://schemas.microsoft.com/office/drawing/2014/main" id="{D30A35E5-76EB-CD27-8C02-CE9C1DB611E8}"/>
              </a:ext>
            </a:extLst>
          </p:cNvPr>
          <p:cNvPicPr>
            <a:picLocks noChangeAspect="1"/>
          </p:cNvPicPr>
          <p:nvPr/>
        </p:nvPicPr>
        <p:blipFill rotWithShape="1">
          <a:blip r:embed="rId8">
            <a:extLst>
              <a:ext uri="{28A0092B-C50C-407E-A947-70E740481C1C}">
                <a14:useLocalDpi xmlns:a14="http://schemas.microsoft.com/office/drawing/2010/main" val="0"/>
              </a:ext>
            </a:extLst>
          </a:blip>
          <a:srcRect l="19503" r="36636"/>
          <a:stretch/>
        </p:blipFill>
        <p:spPr>
          <a:xfrm>
            <a:off x="8271446" y="-5810682"/>
            <a:ext cx="3277326" cy="5603966"/>
          </a:xfrm>
          <a:prstGeom prst="rect">
            <a:avLst/>
          </a:prstGeom>
        </p:spPr>
      </p:pic>
      <p:sp>
        <p:nvSpPr>
          <p:cNvPr id="26" name="TextBox 25">
            <a:extLst>
              <a:ext uri="{FF2B5EF4-FFF2-40B4-BE49-F238E27FC236}">
                <a16:creationId xmlns:a16="http://schemas.microsoft.com/office/drawing/2014/main" id="{9738F5B1-C31C-F871-C8AD-05C46EF21832}"/>
              </a:ext>
            </a:extLst>
          </p:cNvPr>
          <p:cNvSpPr txBox="1"/>
          <p:nvPr/>
        </p:nvSpPr>
        <p:spPr>
          <a:xfrm flipH="1">
            <a:off x="495080" y="-2571302"/>
            <a:ext cx="3983613" cy="2551404"/>
          </a:xfrm>
          <a:prstGeom prst="rect">
            <a:avLst/>
          </a:prstGeom>
          <a:noFill/>
        </p:spPr>
        <p:txBody>
          <a:bodyPr wrap="square" rtlCol="0">
            <a:spAutoFit/>
          </a:bodyPr>
          <a:lstStyle/>
          <a:p>
            <a:pPr algn="just">
              <a:lnSpc>
                <a:spcPct val="150000"/>
              </a:lnSpc>
            </a:pPr>
            <a:r>
              <a:rPr lang="en-US" sz="1200" b="0" i="0" dirty="0">
                <a:solidFill>
                  <a:srgbClr val="25303B"/>
                </a:solidFill>
                <a:effectLst/>
                <a:latin typeface="Helvetica" pitchFamily="2" charset="0"/>
              </a:rPr>
              <a:t>This is a vegetable oil derived from soybean seeds. The oil can be obtained in two different ways: pressing and extracting. Soybean oil is particularly rich in essential fatty acids.</a:t>
            </a:r>
          </a:p>
          <a:p>
            <a:pPr algn="just">
              <a:lnSpc>
                <a:spcPct val="150000"/>
              </a:lnSpc>
            </a:pPr>
            <a:endParaRPr lang="en-US" sz="1200" dirty="0">
              <a:solidFill>
                <a:srgbClr val="25303B"/>
              </a:solidFill>
              <a:latin typeface="Helvetica" pitchFamily="2" charset="0"/>
              <a:ea typeface="Open Sans" panose="020B0606030504020204" pitchFamily="34" charset="0"/>
              <a:cs typeface="Open Sans" panose="020B0606030504020204" pitchFamily="34" charset="0"/>
            </a:endParaRPr>
          </a:p>
          <a:p>
            <a:pPr algn="just">
              <a:lnSpc>
                <a:spcPct val="150000"/>
              </a:lnSpc>
            </a:pPr>
            <a:r>
              <a:rPr lang="en-US" sz="1200" b="0" i="0" dirty="0">
                <a:solidFill>
                  <a:srgbClr val="25303B"/>
                </a:solidFill>
                <a:effectLst/>
                <a:latin typeface="Helvetica" pitchFamily="2" charset="0"/>
              </a:rPr>
              <a:t>Soybean oil is a valuable ingredient in cosmetics. It supports cell renewal and protects the skin cells, preventing signs of aging. Soybean Oil is a good moisturizer as well, leaving the skin smooth and supple.</a:t>
            </a:r>
            <a:endParaRPr lang="en-US" sz="12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069966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866">
        <p159:morph option="byObject"/>
      </p:transition>
    </mc:Choice>
    <mc:Fallback>
      <p:transition spd="slow" advTm="2866">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348A1AF2-5056-43EA-A04D-440CC67B85EF}"/>
              </a:ext>
            </a:extLst>
          </p:cNvPr>
          <p:cNvPicPr>
            <a:picLocks noChangeAspect="1"/>
          </p:cNvPicPr>
          <p:nvPr/>
        </p:nvPicPr>
        <p:blipFill rotWithShape="1">
          <a:blip r:embed="rId2">
            <a:extLst>
              <a:ext uri="{28A0092B-C50C-407E-A947-70E740481C1C}">
                <a14:useLocalDpi xmlns:a14="http://schemas.microsoft.com/office/drawing/2010/main" val="0"/>
              </a:ext>
            </a:extLst>
          </a:blip>
          <a:srcRect l="53495" r="15801"/>
          <a:stretch/>
        </p:blipFill>
        <p:spPr>
          <a:xfrm>
            <a:off x="4994120" y="609599"/>
            <a:ext cx="3277326" cy="5603966"/>
          </a:xfrm>
          <a:prstGeom prst="rect">
            <a:avLst/>
          </a:prstGeom>
        </p:spPr>
      </p:pic>
      <p:sp>
        <p:nvSpPr>
          <p:cNvPr id="5" name="Text Placeholder 2">
            <a:extLst>
              <a:ext uri="{FF2B5EF4-FFF2-40B4-BE49-F238E27FC236}">
                <a16:creationId xmlns:a16="http://schemas.microsoft.com/office/drawing/2014/main" id="{8C3A8538-0406-AC8C-49FD-9F3A81DB2E9C}"/>
              </a:ext>
            </a:extLst>
          </p:cNvPr>
          <p:cNvSpPr txBox="1">
            <a:spLocks/>
          </p:cNvSpPr>
          <p:nvPr/>
        </p:nvSpPr>
        <p:spPr>
          <a:xfrm>
            <a:off x="464989" y="609599"/>
            <a:ext cx="4200317"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SOYBEANS OIL</a:t>
            </a:r>
          </a:p>
        </p:txBody>
      </p:sp>
      <p:pic>
        <p:nvPicPr>
          <p:cNvPr id="6" name="Picture Placeholder 5">
            <a:extLst>
              <a:ext uri="{FF2B5EF4-FFF2-40B4-BE49-F238E27FC236}">
                <a16:creationId xmlns:a16="http://schemas.microsoft.com/office/drawing/2014/main" id="{D100B1C0-C2D5-F36D-62E8-601B23AF0B35}"/>
              </a:ext>
            </a:extLst>
          </p:cNvPr>
          <p:cNvPicPr>
            <a:picLocks noChangeAspect="1"/>
          </p:cNvPicPr>
          <p:nvPr/>
        </p:nvPicPr>
        <p:blipFill rotWithShape="1">
          <a:blip r:embed="rId3">
            <a:extLst>
              <a:ext uri="{28A0092B-C50C-407E-A947-70E740481C1C}">
                <a14:useLocalDpi xmlns:a14="http://schemas.microsoft.com/office/drawing/2010/main" val="0"/>
              </a:ext>
            </a:extLst>
          </a:blip>
          <a:srcRect l="19503" r="36636"/>
          <a:stretch/>
        </p:blipFill>
        <p:spPr>
          <a:xfrm>
            <a:off x="8271446" y="609599"/>
            <a:ext cx="3277326" cy="5603966"/>
          </a:xfrm>
          <a:prstGeom prst="rect">
            <a:avLst/>
          </a:prstGeom>
        </p:spPr>
      </p:pic>
      <p:sp>
        <p:nvSpPr>
          <p:cNvPr id="7" name="TextBox 6">
            <a:extLst>
              <a:ext uri="{FF2B5EF4-FFF2-40B4-BE49-F238E27FC236}">
                <a16:creationId xmlns:a16="http://schemas.microsoft.com/office/drawing/2014/main" id="{7F2DB309-DC05-E397-4BA5-130BA538CB71}"/>
              </a:ext>
            </a:extLst>
          </p:cNvPr>
          <p:cNvSpPr txBox="1"/>
          <p:nvPr/>
        </p:nvSpPr>
        <p:spPr>
          <a:xfrm flipH="1">
            <a:off x="495080" y="2839253"/>
            <a:ext cx="3983613" cy="2551404"/>
          </a:xfrm>
          <a:prstGeom prst="rect">
            <a:avLst/>
          </a:prstGeom>
          <a:noFill/>
        </p:spPr>
        <p:txBody>
          <a:bodyPr wrap="square" rtlCol="0">
            <a:spAutoFit/>
          </a:bodyPr>
          <a:lstStyle/>
          <a:p>
            <a:pPr algn="just">
              <a:lnSpc>
                <a:spcPct val="150000"/>
              </a:lnSpc>
            </a:pPr>
            <a:r>
              <a:rPr lang="en-US" sz="1200" b="0" i="0" dirty="0">
                <a:solidFill>
                  <a:srgbClr val="25303B"/>
                </a:solidFill>
                <a:effectLst/>
                <a:latin typeface="Helvetica" pitchFamily="2" charset="0"/>
              </a:rPr>
              <a:t>This is a vegetable oil derived from soybean seeds. The oil can be obtained in two different ways: pressing and extracting. Soybean oil is particularly rich in essential fatty acids.</a:t>
            </a:r>
          </a:p>
          <a:p>
            <a:pPr algn="just">
              <a:lnSpc>
                <a:spcPct val="150000"/>
              </a:lnSpc>
            </a:pPr>
            <a:endParaRPr lang="en-US" sz="1200" dirty="0">
              <a:solidFill>
                <a:srgbClr val="25303B"/>
              </a:solidFill>
              <a:latin typeface="Helvetica" pitchFamily="2" charset="0"/>
              <a:ea typeface="Open Sans" panose="020B0606030504020204" pitchFamily="34" charset="0"/>
              <a:cs typeface="Open Sans" panose="020B0606030504020204" pitchFamily="34" charset="0"/>
            </a:endParaRPr>
          </a:p>
          <a:p>
            <a:pPr algn="just">
              <a:lnSpc>
                <a:spcPct val="150000"/>
              </a:lnSpc>
            </a:pPr>
            <a:r>
              <a:rPr lang="en-US" sz="1200" b="0" i="0" dirty="0">
                <a:solidFill>
                  <a:srgbClr val="25303B"/>
                </a:solidFill>
                <a:effectLst/>
                <a:latin typeface="Helvetica" pitchFamily="2" charset="0"/>
              </a:rPr>
              <a:t>Soybean oil is a valuable ingredient in cosmetics. It supports cell renewal and protects the skin cells, preventing signs of aging. Soybean Oil is a good moisturizer as well, leaving the skin smooth and supple.</a:t>
            </a:r>
            <a:endParaRPr lang="en-US" sz="12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7550DC7F-ECAF-FF34-3B61-99537333B714}"/>
              </a:ext>
            </a:extLst>
          </p:cNvPr>
          <p:cNvPicPr>
            <a:picLocks noChangeAspect="1"/>
          </p:cNvPicPr>
          <p:nvPr/>
        </p:nvPicPr>
        <p:blipFill>
          <a:blip r:embed="rId4"/>
          <a:stretch>
            <a:fillRect/>
          </a:stretch>
        </p:blipFill>
        <p:spPr>
          <a:xfrm rot="2519365">
            <a:off x="11023493" y="-3906699"/>
            <a:ext cx="3531069" cy="3152402"/>
          </a:xfrm>
          <a:prstGeom prst="rect">
            <a:avLst/>
          </a:prstGeom>
        </p:spPr>
      </p:pic>
      <p:pic>
        <p:nvPicPr>
          <p:cNvPr id="3" name="Picture 2">
            <a:extLst>
              <a:ext uri="{FF2B5EF4-FFF2-40B4-BE49-F238E27FC236}">
                <a16:creationId xmlns:a16="http://schemas.microsoft.com/office/drawing/2014/main" id="{91ED793C-95A5-4E99-34F4-E93FA567E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6840" y="-6006560"/>
            <a:ext cx="5755160" cy="5755160"/>
          </a:xfrm>
          <a:prstGeom prst="rect">
            <a:avLst/>
          </a:prstGeom>
        </p:spPr>
      </p:pic>
      <p:pic>
        <p:nvPicPr>
          <p:cNvPr id="9" name="Picture Placeholder 7">
            <a:extLst>
              <a:ext uri="{FF2B5EF4-FFF2-40B4-BE49-F238E27FC236}">
                <a16:creationId xmlns:a16="http://schemas.microsoft.com/office/drawing/2014/main" id="{AFADEAF0-E396-447C-4087-7BC0479C11A2}"/>
              </a:ext>
            </a:extLst>
          </p:cNvPr>
          <p:cNvPicPr>
            <a:picLocks noChangeAspect="1"/>
          </p:cNvPicPr>
          <p:nvPr/>
        </p:nvPicPr>
        <p:blipFill rotWithShape="1">
          <a:blip r:embed="rId6">
            <a:extLst>
              <a:ext uri="{28A0092B-C50C-407E-A947-70E740481C1C}">
                <a14:useLocalDpi xmlns:a14="http://schemas.microsoft.com/office/drawing/2010/main" val="0"/>
              </a:ext>
            </a:extLst>
          </a:blip>
          <a:srcRect l="387" r="65708"/>
          <a:stretch/>
        </p:blipFill>
        <p:spPr>
          <a:xfrm>
            <a:off x="-5960485" y="829492"/>
            <a:ext cx="1423851" cy="4199708"/>
          </a:xfrm>
          <a:prstGeom prst="rect">
            <a:avLst/>
          </a:prstGeom>
          <a:pattFill prst="divot">
            <a:fgClr>
              <a:schemeClr val="accent1"/>
            </a:fgClr>
            <a:bgClr>
              <a:schemeClr val="bg1"/>
            </a:bgClr>
          </a:pattFill>
        </p:spPr>
      </p:pic>
      <p:sp>
        <p:nvSpPr>
          <p:cNvPr id="12" name="Rectangle 11">
            <a:extLst>
              <a:ext uri="{FF2B5EF4-FFF2-40B4-BE49-F238E27FC236}">
                <a16:creationId xmlns:a16="http://schemas.microsoft.com/office/drawing/2014/main" id="{B846910B-4E7B-78A4-67F0-2AA215D0EC2C}"/>
              </a:ext>
            </a:extLst>
          </p:cNvPr>
          <p:cNvSpPr/>
          <p:nvPr/>
        </p:nvSpPr>
        <p:spPr>
          <a:xfrm rot="16200000" flipV="1">
            <a:off x="-1363632" y="11362668"/>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9C5158B-58E6-3498-E5AC-0155CF2DE576}"/>
              </a:ext>
            </a:extLst>
          </p:cNvPr>
          <p:cNvSpPr txBox="1">
            <a:spLocks/>
          </p:cNvSpPr>
          <p:nvPr/>
        </p:nvSpPr>
        <p:spPr>
          <a:xfrm rot="16200000">
            <a:off x="-279494" y="7687029"/>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16" name="TextBox 15">
            <a:extLst>
              <a:ext uri="{FF2B5EF4-FFF2-40B4-BE49-F238E27FC236}">
                <a16:creationId xmlns:a16="http://schemas.microsoft.com/office/drawing/2014/main" id="{E54E3822-0767-19ED-548C-222F2F3F4373}"/>
              </a:ext>
            </a:extLst>
          </p:cNvPr>
          <p:cNvSpPr txBox="1"/>
          <p:nvPr/>
        </p:nvSpPr>
        <p:spPr>
          <a:xfrm flipH="1">
            <a:off x="2231095" y="-2151087"/>
            <a:ext cx="3035883" cy="1899687"/>
          </a:xfrm>
          <a:prstGeom prst="rect">
            <a:avLst/>
          </a:prstGeom>
          <a:noFill/>
        </p:spPr>
        <p:txBody>
          <a:bodyPr wrap="square" rtlCol="0">
            <a:spAutoFit/>
          </a:bodyPr>
          <a:lstStyle/>
          <a:p>
            <a:pPr algn="just">
              <a:lnSpc>
                <a:spcPct val="150000"/>
              </a:lnSpc>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Refine sunflower oil</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High quality</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Reasonable Price</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Delivery on time</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Many types and quality</a:t>
            </a:r>
          </a:p>
        </p:txBody>
      </p:sp>
      <p:sp>
        <p:nvSpPr>
          <p:cNvPr id="17" name="Text Placeholder 2">
            <a:extLst>
              <a:ext uri="{FF2B5EF4-FFF2-40B4-BE49-F238E27FC236}">
                <a16:creationId xmlns:a16="http://schemas.microsoft.com/office/drawing/2014/main" id="{FCB79132-C62A-9B50-6988-7C5F6561329C}"/>
              </a:ext>
            </a:extLst>
          </p:cNvPr>
          <p:cNvSpPr txBox="1">
            <a:spLocks/>
          </p:cNvSpPr>
          <p:nvPr/>
        </p:nvSpPr>
        <p:spPr>
          <a:xfrm>
            <a:off x="2231095" y="-4369466"/>
            <a:ext cx="5243131" cy="88789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i="1" spc="300" dirty="0">
                <a:solidFill>
                  <a:schemeClr val="tx1">
                    <a:lumMod val="75000"/>
                    <a:lumOff val="25000"/>
                  </a:schemeClr>
                </a:solidFill>
                <a:latin typeface="PT Serif" panose="020A0603040505020204" pitchFamily="18" charset="0"/>
                <a:ea typeface="Lato Black" panose="020F0502020204030203" pitchFamily="34" charset="0"/>
                <a:cs typeface="Lato Black" panose="020F0502020204030203" pitchFamily="34" charset="0"/>
              </a:rPr>
              <a:t>Sunflower Oil</a:t>
            </a:r>
          </a:p>
        </p:txBody>
      </p:sp>
      <p:sp>
        <p:nvSpPr>
          <p:cNvPr id="18" name="Text Placeholder 2">
            <a:extLst>
              <a:ext uri="{FF2B5EF4-FFF2-40B4-BE49-F238E27FC236}">
                <a16:creationId xmlns:a16="http://schemas.microsoft.com/office/drawing/2014/main" id="{AF27A89A-3A92-DA7B-9C24-81C1AC846610}"/>
              </a:ext>
            </a:extLst>
          </p:cNvPr>
          <p:cNvSpPr txBox="1">
            <a:spLocks/>
          </p:cNvSpPr>
          <p:nvPr/>
        </p:nvSpPr>
        <p:spPr>
          <a:xfrm>
            <a:off x="5095874" y="7162371"/>
            <a:ext cx="3590925"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 SEASAME OIL</a:t>
            </a:r>
          </a:p>
        </p:txBody>
      </p:sp>
      <p:pic>
        <p:nvPicPr>
          <p:cNvPr id="19" name="Picture Placeholder 47">
            <a:extLst>
              <a:ext uri="{FF2B5EF4-FFF2-40B4-BE49-F238E27FC236}">
                <a16:creationId xmlns:a16="http://schemas.microsoft.com/office/drawing/2014/main" id="{4DB7DAC1-9395-1631-322F-E52A665AC02C}"/>
              </a:ext>
            </a:extLst>
          </p:cNvPr>
          <p:cNvPicPr>
            <a:picLocks noChangeAspect="1"/>
          </p:cNvPicPr>
          <p:nvPr/>
        </p:nvPicPr>
        <p:blipFill>
          <a:blip r:embed="rId7">
            <a:extLst>
              <a:ext uri="{28A0092B-C50C-407E-A947-70E740481C1C}">
                <a14:useLocalDpi xmlns:a14="http://schemas.microsoft.com/office/drawing/2010/main" val="0"/>
              </a:ext>
            </a:extLst>
          </a:blip>
          <a:srcRect t="12223" b="12223"/>
          <a:stretch/>
        </p:blipFill>
        <p:spPr>
          <a:xfrm>
            <a:off x="1506690" y="7074564"/>
            <a:ext cx="2964570" cy="1976380"/>
          </a:xfrm>
          <a:prstGeom prst="rect">
            <a:avLst/>
          </a:prstGeom>
        </p:spPr>
      </p:pic>
      <p:sp>
        <p:nvSpPr>
          <p:cNvPr id="20" name="TextBox 19">
            <a:extLst>
              <a:ext uri="{FF2B5EF4-FFF2-40B4-BE49-F238E27FC236}">
                <a16:creationId xmlns:a16="http://schemas.microsoft.com/office/drawing/2014/main" id="{942C2CAF-36DA-85C8-3FAE-528543B1103D}"/>
              </a:ext>
            </a:extLst>
          </p:cNvPr>
          <p:cNvSpPr txBox="1"/>
          <p:nvPr/>
        </p:nvSpPr>
        <p:spPr>
          <a:xfrm flipH="1">
            <a:off x="5095874" y="8053115"/>
            <a:ext cx="6934612" cy="4031873"/>
          </a:xfrm>
          <a:prstGeom prst="rect">
            <a:avLst/>
          </a:prstGeom>
          <a:noFill/>
        </p:spPr>
        <p:txBody>
          <a:bodyPr wrap="square" rtlCol="0">
            <a:spAutoFit/>
          </a:bodyPr>
          <a:lstStyle/>
          <a:p>
            <a:pPr algn="l"/>
            <a:r>
              <a:rPr lang="en-US" sz="1600" i="0" dirty="0">
                <a:solidFill>
                  <a:srgbClr val="4D4D4D"/>
                </a:solidFill>
                <a:effectLst/>
                <a:latin typeface="Helvetica" pitchFamily="2" charset="0"/>
              </a:rPr>
              <a:t>The seeds come from the sesame (</a:t>
            </a:r>
            <a:r>
              <a:rPr lang="en-US" sz="1600" i="1" dirty="0">
                <a:solidFill>
                  <a:srgbClr val="4D4D4D"/>
                </a:solidFill>
                <a:effectLst/>
                <a:latin typeface="Helvetica" pitchFamily="2" charset="0"/>
              </a:rPr>
              <a:t>Sesamum indicum</a:t>
            </a:r>
            <a:r>
              <a:rPr lang="en-US" sz="1600" i="0" dirty="0">
                <a:solidFill>
                  <a:srgbClr val="4D4D4D"/>
                </a:solidFill>
                <a:effectLst/>
                <a:latin typeface="Helvetica" pitchFamily="2" charset="0"/>
              </a:rPr>
              <a:t>) plant. The seeds themselves are high in protein and B-vitamins, but sesame oil doesn’t contain the protein or many of the essential vitamins and minerals. It does, however, keep the fatty acids and antioxidants, including vitamin E and </a:t>
            </a:r>
            <a:r>
              <a:rPr lang="en-US" sz="1600" i="0" u="none" strike="noStrike" dirty="0">
                <a:solidFill>
                  <a:srgbClr val="4D4D4D"/>
                </a:solidFill>
                <a:effectLst/>
                <a:latin typeface="Helvetica" pitchFamily="2" charset="0"/>
              </a:rPr>
              <a:t>phytosterols</a:t>
            </a:r>
            <a:r>
              <a:rPr lang="en-US" sz="1600" i="0" dirty="0">
                <a:solidFill>
                  <a:srgbClr val="4D4D4D"/>
                </a:solidFill>
                <a:effectLst/>
                <a:latin typeface="Helvetica" pitchFamily="2" charset="0"/>
              </a:rPr>
              <a:t>. </a:t>
            </a:r>
          </a:p>
          <a:p>
            <a:pPr algn="l"/>
            <a:endParaRPr lang="en-US" sz="1600" i="0" dirty="0">
              <a:solidFill>
                <a:srgbClr val="4D4D4D"/>
              </a:solidFill>
              <a:effectLst/>
              <a:latin typeface="Helvetica" pitchFamily="2" charset="0"/>
            </a:endParaRPr>
          </a:p>
          <a:p>
            <a:pPr algn="l"/>
            <a:r>
              <a:rPr lang="en-US" sz="1600" i="0" dirty="0">
                <a:solidFill>
                  <a:srgbClr val="4D4D4D"/>
                </a:solidFill>
                <a:effectLst/>
                <a:latin typeface="Helvetica" pitchFamily="2" charset="0"/>
              </a:rPr>
              <a:t>Sesame oils from raw seeds are light in color and have a delicate, neutral flavor. Toasted varieties, on the other hand, are darker, richer, and have a nuttier taste. Both have many culinary applications. Sesame oil is often used to sauté meats and vegetables or is added to dressings and marinades.</a:t>
            </a:r>
          </a:p>
          <a:p>
            <a:pPr algn="l"/>
            <a:endParaRPr lang="en-US" sz="1600" i="0" dirty="0">
              <a:solidFill>
                <a:srgbClr val="4D4D4D"/>
              </a:solidFill>
              <a:effectLst/>
              <a:latin typeface="Helvetica" pitchFamily="2" charset="0"/>
            </a:endParaRPr>
          </a:p>
          <a:p>
            <a:pPr algn="l"/>
            <a:r>
              <a:rPr lang="en-US" sz="1600" i="0" dirty="0">
                <a:solidFill>
                  <a:srgbClr val="4D4D4D"/>
                </a:solidFill>
                <a:effectLst/>
                <a:latin typeface="Helvetica" pitchFamily="2" charset="0"/>
              </a:rPr>
              <a:t>Sesame oil is believed to have some important health benefits, like providing heart-healthy fats, combating inflammation, and protecting skin from sun damage. More research is needed to fully understand the benefits (and the potential risks) that sesame oil offers. </a:t>
            </a:r>
          </a:p>
        </p:txBody>
      </p:sp>
      <p:pic>
        <p:nvPicPr>
          <p:cNvPr id="21" name="Picture 20">
            <a:extLst>
              <a:ext uri="{FF2B5EF4-FFF2-40B4-BE49-F238E27FC236}">
                <a16:creationId xmlns:a16="http://schemas.microsoft.com/office/drawing/2014/main" id="{B6844521-4805-4773-3913-AB407C71CE2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503925" y="9897373"/>
            <a:ext cx="2977699" cy="1674955"/>
          </a:xfrm>
          <a:prstGeom prst="rect">
            <a:avLst/>
          </a:prstGeom>
        </p:spPr>
      </p:pic>
      <p:pic>
        <p:nvPicPr>
          <p:cNvPr id="22" name="Picture 21">
            <a:extLst>
              <a:ext uri="{FF2B5EF4-FFF2-40B4-BE49-F238E27FC236}">
                <a16:creationId xmlns:a16="http://schemas.microsoft.com/office/drawing/2014/main" id="{4606E32B-60D9-6473-F32F-2EF269D1314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75" b="8175"/>
          <a:stretch/>
        </p:blipFill>
        <p:spPr>
          <a:xfrm>
            <a:off x="1500126" y="13136772"/>
            <a:ext cx="2977700" cy="1416153"/>
          </a:xfrm>
          <a:prstGeom prst="rect">
            <a:avLst/>
          </a:prstGeom>
        </p:spPr>
      </p:pic>
      <p:sp>
        <p:nvSpPr>
          <p:cNvPr id="23" name="Text Placeholder 2">
            <a:extLst>
              <a:ext uri="{FF2B5EF4-FFF2-40B4-BE49-F238E27FC236}">
                <a16:creationId xmlns:a16="http://schemas.microsoft.com/office/drawing/2014/main" id="{CB5A6E6C-48E4-036A-ED69-383D70BD49C4}"/>
              </a:ext>
            </a:extLst>
          </p:cNvPr>
          <p:cNvSpPr txBox="1">
            <a:spLocks/>
          </p:cNvSpPr>
          <p:nvPr/>
        </p:nvSpPr>
        <p:spPr>
          <a:xfrm rot="16200000">
            <a:off x="-279494" y="14673877"/>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Tree>
    <p:extLst>
      <p:ext uri="{BB962C8B-B14F-4D97-AF65-F5344CB8AC3E}">
        <p14:creationId xmlns:p14="http://schemas.microsoft.com/office/powerpoint/2010/main" val="19987319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805">
        <p159:morph option="byObject"/>
      </p:transition>
    </mc:Choice>
    <mc:Fallback>
      <p:transition spd="slow" advTm="1805">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B3ECB-9FFD-564A-833B-BDADE632E420}"/>
              </a:ext>
            </a:extLst>
          </p:cNvPr>
          <p:cNvPicPr>
            <a:picLocks noChangeAspect="1"/>
          </p:cNvPicPr>
          <p:nvPr/>
        </p:nvPicPr>
        <p:blipFill>
          <a:blip r:embed="rId2"/>
          <a:stretch>
            <a:fillRect/>
          </a:stretch>
        </p:blipFill>
        <p:spPr>
          <a:xfrm rot="19777397">
            <a:off x="9491839" y="-774506"/>
            <a:ext cx="3531069" cy="3152402"/>
          </a:xfrm>
          <a:prstGeom prst="rect">
            <a:avLst/>
          </a:prstGeom>
        </p:spPr>
      </p:pic>
      <p:pic>
        <p:nvPicPr>
          <p:cNvPr id="8" name="Picture Placeholder 7"/>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5225" r="30871"/>
          <a:stretch/>
        </p:blipFill>
        <p:spPr>
          <a:xfrm>
            <a:off x="0" y="829492"/>
            <a:ext cx="1423851" cy="4199708"/>
          </a:xfrm>
        </p:spPr>
      </p:pic>
      <p:sp>
        <p:nvSpPr>
          <p:cNvPr id="23" name="TextBox 22"/>
          <p:cNvSpPr txBox="1"/>
          <p:nvPr/>
        </p:nvSpPr>
        <p:spPr>
          <a:xfrm flipH="1">
            <a:off x="2231095" y="3679274"/>
            <a:ext cx="3035883" cy="1899687"/>
          </a:xfrm>
          <a:prstGeom prst="rect">
            <a:avLst/>
          </a:prstGeom>
          <a:noFill/>
        </p:spPr>
        <p:txBody>
          <a:bodyPr wrap="square" rtlCol="0">
            <a:spAutoFit/>
          </a:bodyPr>
          <a:lstStyle/>
          <a:p>
            <a:pPr algn="just">
              <a:lnSpc>
                <a:spcPct val="150000"/>
              </a:lnSpc>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Refine sunflower oil</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High quality</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Reasonable Price</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Delivery on time</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Many types and quality</a:t>
            </a:r>
          </a:p>
        </p:txBody>
      </p:sp>
      <p:sp>
        <p:nvSpPr>
          <p:cNvPr id="25" name="Text Placeholder 2"/>
          <p:cNvSpPr txBox="1">
            <a:spLocks/>
          </p:cNvSpPr>
          <p:nvPr/>
        </p:nvSpPr>
        <p:spPr>
          <a:xfrm>
            <a:off x="2231095" y="2485398"/>
            <a:ext cx="5243131" cy="88789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i="1" spc="300" dirty="0">
                <a:solidFill>
                  <a:schemeClr val="tx1">
                    <a:lumMod val="75000"/>
                    <a:lumOff val="25000"/>
                  </a:schemeClr>
                </a:solidFill>
                <a:latin typeface="PT Serif" panose="020A0603040505020204" pitchFamily="18" charset="0"/>
                <a:ea typeface="Lato Black" panose="020F0502020204030203" pitchFamily="34" charset="0"/>
                <a:cs typeface="Lato Black" panose="020F0502020204030203" pitchFamily="34" charset="0"/>
              </a:rPr>
              <a:t>Sunflower Oil</a:t>
            </a:r>
          </a:p>
        </p:txBody>
      </p:sp>
      <p:sp>
        <p:nvSpPr>
          <p:cNvPr id="3" name="Text Placeholder 2">
            <a:extLst>
              <a:ext uri="{FF2B5EF4-FFF2-40B4-BE49-F238E27FC236}">
                <a16:creationId xmlns:a16="http://schemas.microsoft.com/office/drawing/2014/main" id="{228C8CFB-9F96-E957-1071-58D742B3C5BE}"/>
              </a:ext>
            </a:extLst>
          </p:cNvPr>
          <p:cNvSpPr txBox="1">
            <a:spLocks/>
          </p:cNvSpPr>
          <p:nvPr/>
        </p:nvSpPr>
        <p:spPr>
          <a:xfrm rot="16200000">
            <a:off x="-362264" y="5810604"/>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4" name="Rectangle 3">
            <a:extLst>
              <a:ext uri="{FF2B5EF4-FFF2-40B4-BE49-F238E27FC236}">
                <a16:creationId xmlns:a16="http://schemas.microsoft.com/office/drawing/2014/main" id="{18B3498D-4405-4EC9-A7F6-ADE42D0B1912}"/>
              </a:ext>
            </a:extLst>
          </p:cNvPr>
          <p:cNvSpPr/>
          <p:nvPr/>
        </p:nvSpPr>
        <p:spPr>
          <a:xfrm rot="16200000">
            <a:off x="-1426133" y="9274793"/>
            <a:ext cx="4101738"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B732D58C-319D-194E-F795-074FFD809720}"/>
              </a:ext>
            </a:extLst>
          </p:cNvPr>
          <p:cNvSpPr txBox="1">
            <a:spLocks/>
          </p:cNvSpPr>
          <p:nvPr/>
        </p:nvSpPr>
        <p:spPr>
          <a:xfrm>
            <a:off x="1246528" y="7685400"/>
            <a:ext cx="4354172"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VEGETABLE COOKING</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OI</a:t>
            </a:r>
          </a:p>
        </p:txBody>
      </p:sp>
      <p:sp>
        <p:nvSpPr>
          <p:cNvPr id="12" name="TextBox 11">
            <a:extLst>
              <a:ext uri="{FF2B5EF4-FFF2-40B4-BE49-F238E27FC236}">
                <a16:creationId xmlns:a16="http://schemas.microsoft.com/office/drawing/2014/main" id="{56D4E05C-43AB-F973-A3F7-73EE0532855D}"/>
              </a:ext>
            </a:extLst>
          </p:cNvPr>
          <p:cNvSpPr txBox="1"/>
          <p:nvPr/>
        </p:nvSpPr>
        <p:spPr>
          <a:xfrm flipH="1">
            <a:off x="1274719" y="9090296"/>
            <a:ext cx="4125572" cy="1452705"/>
          </a:xfrm>
          <a:prstGeom prst="rect">
            <a:avLst/>
          </a:prstGeom>
          <a:noFill/>
        </p:spPr>
        <p:txBody>
          <a:bodyPr wrap="square" rtlCol="0">
            <a:spAutoFit/>
          </a:bodyPr>
          <a:lstStyle/>
          <a:p>
            <a:pPr>
              <a:lnSpc>
                <a:spcPct val="150000"/>
              </a:lnSpc>
            </a:pPr>
            <a:r>
              <a:rPr lang="en-US" sz="100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RBD Palm Olein is the liquid fraction obtained by the fractionation of palm oil after crystallization at controlled temperatures. It is especially suitable for frying and cooking. Main applications of RBD Palm Olein include salad and cooking oils in households, industrial frying fat of instant noodles, potato chips, doughnuts and condensed milk.</a:t>
            </a:r>
            <a:endPar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AA68A899-2FF5-8D9F-55C9-A7D4894E0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399" y="7246783"/>
            <a:ext cx="5839019" cy="5839019"/>
          </a:xfrm>
          <a:prstGeom prst="rect">
            <a:avLst/>
          </a:prstGeom>
        </p:spPr>
      </p:pic>
      <p:pic>
        <p:nvPicPr>
          <p:cNvPr id="17" name="Picture 16">
            <a:extLst>
              <a:ext uri="{FF2B5EF4-FFF2-40B4-BE49-F238E27FC236}">
                <a16:creationId xmlns:a16="http://schemas.microsoft.com/office/drawing/2014/main" id="{359990E8-16B5-2D15-2663-7AF825752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6840" y="801694"/>
            <a:ext cx="5755160" cy="5755160"/>
          </a:xfrm>
          <a:prstGeom prst="rect">
            <a:avLst/>
          </a:prstGeom>
        </p:spPr>
      </p:pic>
      <p:sp>
        <p:nvSpPr>
          <p:cNvPr id="30" name="Text Placeholder 2">
            <a:extLst>
              <a:ext uri="{FF2B5EF4-FFF2-40B4-BE49-F238E27FC236}">
                <a16:creationId xmlns:a16="http://schemas.microsoft.com/office/drawing/2014/main" id="{FCC8A145-220E-B02E-278A-7890CD3BA598}"/>
              </a:ext>
            </a:extLst>
          </p:cNvPr>
          <p:cNvSpPr txBox="1">
            <a:spLocks/>
          </p:cNvSpPr>
          <p:nvPr/>
        </p:nvSpPr>
        <p:spPr>
          <a:xfrm>
            <a:off x="-4524969" y="1386749"/>
            <a:ext cx="4453523" cy="12370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spc="300" dirty="0">
                <a:solidFill>
                  <a:srgbClr val="262626"/>
                </a:solidFill>
                <a:latin typeface="Helvetica Neue" pitchFamily="50" charset="0"/>
                <a:ea typeface="Lato Black" panose="020F0502020204030203" pitchFamily="34" charset="0"/>
                <a:cs typeface="Lato Black" panose="020F0502020204030203" pitchFamily="34" charset="0"/>
              </a:rPr>
              <a:t>YELLOW CORN</a:t>
            </a:r>
          </a:p>
          <a:p>
            <a:pPr marL="0" indent="0">
              <a:buNone/>
            </a:pPr>
            <a:r>
              <a:rPr lang="en-US" sz="4000" b="1" spc="300" dirty="0">
                <a:solidFill>
                  <a:srgbClr val="262626"/>
                </a:solidFill>
                <a:latin typeface="Helvetica Neue" pitchFamily="50" charset="0"/>
                <a:ea typeface="Lato Black" panose="020F0502020204030203" pitchFamily="34" charset="0"/>
                <a:cs typeface="Lato Black" panose="020F0502020204030203" pitchFamily="34" charset="0"/>
              </a:rPr>
              <a:t>FLOUR</a:t>
            </a:r>
          </a:p>
        </p:txBody>
      </p:sp>
      <p:sp>
        <p:nvSpPr>
          <p:cNvPr id="33" name="Text Placeholder 2">
            <a:extLst>
              <a:ext uri="{FF2B5EF4-FFF2-40B4-BE49-F238E27FC236}">
                <a16:creationId xmlns:a16="http://schemas.microsoft.com/office/drawing/2014/main" id="{D5333824-B6D7-EDA6-3D1E-EC25D15BBCDA}"/>
              </a:ext>
            </a:extLst>
          </p:cNvPr>
          <p:cNvSpPr txBox="1">
            <a:spLocks/>
          </p:cNvSpPr>
          <p:nvPr/>
        </p:nvSpPr>
        <p:spPr>
          <a:xfrm rot="16200000">
            <a:off x="10902281" y="-1779569"/>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34" name="Rectangle 33">
            <a:extLst>
              <a:ext uri="{FF2B5EF4-FFF2-40B4-BE49-F238E27FC236}">
                <a16:creationId xmlns:a16="http://schemas.microsoft.com/office/drawing/2014/main" id="{9137B0CF-9211-CC12-F21F-AAA1C9EF83DE}"/>
              </a:ext>
            </a:extLst>
          </p:cNvPr>
          <p:cNvSpPr/>
          <p:nvPr/>
        </p:nvSpPr>
        <p:spPr>
          <a:xfrm rot="16200000">
            <a:off x="9785418" y="9060088"/>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B3BA2E-B2B1-3B6A-59BC-8AAA1D65DB67}"/>
              </a:ext>
            </a:extLst>
          </p:cNvPr>
          <p:cNvSpPr/>
          <p:nvPr/>
        </p:nvSpPr>
        <p:spPr>
          <a:xfrm rot="16200000" flipV="1">
            <a:off x="-1363632" y="-147453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4">
            <a:extLst>
              <a:ext uri="{FF2B5EF4-FFF2-40B4-BE49-F238E27FC236}">
                <a16:creationId xmlns:a16="http://schemas.microsoft.com/office/drawing/2014/main" id="{F8BBC803-3C9B-F659-48E1-B67EDF79168E}"/>
              </a:ext>
            </a:extLst>
          </p:cNvPr>
          <p:cNvPicPr>
            <a:picLocks noChangeAspect="1"/>
          </p:cNvPicPr>
          <p:nvPr/>
        </p:nvPicPr>
        <p:blipFill rotWithShape="1">
          <a:blip r:embed="rId6">
            <a:extLst>
              <a:ext uri="{28A0092B-C50C-407E-A947-70E740481C1C}">
                <a14:useLocalDpi xmlns:a14="http://schemas.microsoft.com/office/drawing/2010/main" val="0"/>
              </a:ext>
            </a:extLst>
          </a:blip>
          <a:srcRect l="53495" r="15801"/>
          <a:stretch/>
        </p:blipFill>
        <p:spPr>
          <a:xfrm>
            <a:off x="4994120" y="7206399"/>
            <a:ext cx="3277326" cy="5603966"/>
          </a:xfrm>
          <a:prstGeom prst="rect">
            <a:avLst/>
          </a:prstGeom>
        </p:spPr>
      </p:pic>
      <p:sp>
        <p:nvSpPr>
          <p:cNvPr id="11" name="Text Placeholder 2">
            <a:extLst>
              <a:ext uri="{FF2B5EF4-FFF2-40B4-BE49-F238E27FC236}">
                <a16:creationId xmlns:a16="http://schemas.microsoft.com/office/drawing/2014/main" id="{A8884299-4931-D963-C02A-C09EB3DE5CA7}"/>
              </a:ext>
            </a:extLst>
          </p:cNvPr>
          <p:cNvSpPr txBox="1">
            <a:spLocks/>
          </p:cNvSpPr>
          <p:nvPr/>
        </p:nvSpPr>
        <p:spPr>
          <a:xfrm>
            <a:off x="464989" y="7768231"/>
            <a:ext cx="4200317"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REFINED</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SOYBEANS OIL</a:t>
            </a:r>
          </a:p>
        </p:txBody>
      </p:sp>
      <p:pic>
        <p:nvPicPr>
          <p:cNvPr id="13" name="Picture Placeholder 5">
            <a:extLst>
              <a:ext uri="{FF2B5EF4-FFF2-40B4-BE49-F238E27FC236}">
                <a16:creationId xmlns:a16="http://schemas.microsoft.com/office/drawing/2014/main" id="{32278EF8-40C8-8DD3-553A-AFFCF4EA8083}"/>
              </a:ext>
            </a:extLst>
          </p:cNvPr>
          <p:cNvPicPr>
            <a:picLocks noChangeAspect="1"/>
          </p:cNvPicPr>
          <p:nvPr/>
        </p:nvPicPr>
        <p:blipFill rotWithShape="1">
          <a:blip r:embed="rId7">
            <a:extLst>
              <a:ext uri="{28A0092B-C50C-407E-A947-70E740481C1C}">
                <a14:useLocalDpi xmlns:a14="http://schemas.microsoft.com/office/drawing/2010/main" val="0"/>
              </a:ext>
            </a:extLst>
          </a:blip>
          <a:srcRect l="19503" r="36636"/>
          <a:stretch/>
        </p:blipFill>
        <p:spPr>
          <a:xfrm>
            <a:off x="8271446" y="9816648"/>
            <a:ext cx="3277326" cy="5603966"/>
          </a:xfrm>
          <a:prstGeom prst="rect">
            <a:avLst/>
          </a:prstGeom>
        </p:spPr>
      </p:pic>
      <p:sp>
        <p:nvSpPr>
          <p:cNvPr id="15" name="TextBox 14">
            <a:extLst>
              <a:ext uri="{FF2B5EF4-FFF2-40B4-BE49-F238E27FC236}">
                <a16:creationId xmlns:a16="http://schemas.microsoft.com/office/drawing/2014/main" id="{DBEAE1D6-124A-8C97-B8C1-A1711CCD3F97}"/>
              </a:ext>
            </a:extLst>
          </p:cNvPr>
          <p:cNvSpPr txBox="1"/>
          <p:nvPr/>
        </p:nvSpPr>
        <p:spPr>
          <a:xfrm flipH="1">
            <a:off x="495080" y="10903557"/>
            <a:ext cx="3983613" cy="2551404"/>
          </a:xfrm>
          <a:prstGeom prst="rect">
            <a:avLst/>
          </a:prstGeom>
          <a:noFill/>
        </p:spPr>
        <p:txBody>
          <a:bodyPr wrap="square" rtlCol="0">
            <a:spAutoFit/>
          </a:bodyPr>
          <a:lstStyle/>
          <a:p>
            <a:pPr algn="just">
              <a:lnSpc>
                <a:spcPct val="150000"/>
              </a:lnSpc>
            </a:pPr>
            <a:r>
              <a:rPr lang="en-US" sz="1200" b="0" i="0" dirty="0">
                <a:solidFill>
                  <a:srgbClr val="25303B"/>
                </a:solidFill>
                <a:effectLst/>
                <a:latin typeface="Helvetica" pitchFamily="2" charset="0"/>
              </a:rPr>
              <a:t>This is a vegetable oil derived from soybean seeds. The oil can be obtained in two different ways: pressing and extracting. Soybean oil is particularly rich in essential fatty acids.</a:t>
            </a:r>
          </a:p>
          <a:p>
            <a:pPr algn="just">
              <a:lnSpc>
                <a:spcPct val="150000"/>
              </a:lnSpc>
            </a:pPr>
            <a:endParaRPr lang="en-US" sz="1200" dirty="0">
              <a:solidFill>
                <a:srgbClr val="25303B"/>
              </a:solidFill>
              <a:latin typeface="Helvetica" pitchFamily="2" charset="0"/>
              <a:ea typeface="Open Sans" panose="020B0606030504020204" pitchFamily="34" charset="0"/>
              <a:cs typeface="Open Sans" panose="020B0606030504020204" pitchFamily="34" charset="0"/>
            </a:endParaRPr>
          </a:p>
          <a:p>
            <a:pPr algn="just">
              <a:lnSpc>
                <a:spcPct val="150000"/>
              </a:lnSpc>
            </a:pPr>
            <a:r>
              <a:rPr lang="en-US" sz="1200" b="0" i="0" dirty="0">
                <a:solidFill>
                  <a:srgbClr val="25303B"/>
                </a:solidFill>
                <a:effectLst/>
                <a:latin typeface="Helvetica" pitchFamily="2" charset="0"/>
              </a:rPr>
              <a:t>Soybean oil is a valuable ingredient in cosmetics. It supports cell renewal and protects the skin cells, preventing signs of aging. Soybean Oil is a good moisturizer as well, leaving the skin smooth and supple.</a:t>
            </a:r>
            <a:endParaRPr lang="en-US" sz="1200" dirty="0">
              <a:solidFill>
                <a:schemeClr val="tx1">
                  <a:lumMod val="75000"/>
                  <a:lumOff val="25000"/>
                </a:schemeClr>
              </a:solidFill>
              <a:latin typeface="Helvetica" pitchFamily="2" charset="0"/>
              <a:ea typeface="Open Sans" panose="020B0606030504020204" pitchFamily="34" charset="0"/>
              <a:cs typeface="Open Sans" panose="020B0606030504020204" pitchFamily="34" charset="0"/>
            </a:endParaRPr>
          </a:p>
        </p:txBody>
      </p:sp>
      <p:sp>
        <p:nvSpPr>
          <p:cNvPr id="16" name="Text Placeholder 2">
            <a:extLst>
              <a:ext uri="{FF2B5EF4-FFF2-40B4-BE49-F238E27FC236}">
                <a16:creationId xmlns:a16="http://schemas.microsoft.com/office/drawing/2014/main" id="{F49807F6-E097-D178-6AE4-747A037E5A5A}"/>
              </a:ext>
            </a:extLst>
          </p:cNvPr>
          <p:cNvSpPr txBox="1">
            <a:spLocks/>
          </p:cNvSpPr>
          <p:nvPr/>
        </p:nvSpPr>
        <p:spPr>
          <a:xfrm rot="16200000">
            <a:off x="-362264" y="12980742"/>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5947216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63">
        <p159:morph option="byObject"/>
      </p:transition>
    </mc:Choice>
    <mc:Fallback>
      <p:transition spd="slow" advTm="1563">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2C4449C-B228-D579-8188-214BC7718A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67" t="22000" r="4667" b="3332"/>
          <a:stretch/>
        </p:blipFill>
        <p:spPr>
          <a:xfrm>
            <a:off x="8117263" y="12712288"/>
            <a:ext cx="2772458" cy="2283201"/>
          </a:xfrm>
          <a:prstGeom prst="rect">
            <a:avLst/>
          </a:prstGeom>
        </p:spPr>
      </p:pic>
      <p:sp>
        <p:nvSpPr>
          <p:cNvPr id="7" name="Text Placeholder 2"/>
          <p:cNvSpPr txBox="1">
            <a:spLocks/>
          </p:cNvSpPr>
          <p:nvPr/>
        </p:nvSpPr>
        <p:spPr>
          <a:xfrm>
            <a:off x="1246528" y="2304647"/>
            <a:ext cx="4354172"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VEGETABLE COOKING</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OIL</a:t>
            </a:r>
          </a:p>
        </p:txBody>
      </p:sp>
      <p:sp>
        <p:nvSpPr>
          <p:cNvPr id="8" name="TextBox 7"/>
          <p:cNvSpPr txBox="1"/>
          <p:nvPr/>
        </p:nvSpPr>
        <p:spPr>
          <a:xfrm flipH="1">
            <a:off x="1274719" y="4271554"/>
            <a:ext cx="4125572" cy="1452705"/>
          </a:xfrm>
          <a:prstGeom prst="rect">
            <a:avLst/>
          </a:prstGeom>
          <a:noFill/>
        </p:spPr>
        <p:txBody>
          <a:bodyPr wrap="square" rtlCol="0">
            <a:spAutoFit/>
          </a:bodyPr>
          <a:lstStyle/>
          <a:p>
            <a:pPr>
              <a:lnSpc>
                <a:spcPct val="150000"/>
              </a:lnSpc>
            </a:pPr>
            <a:r>
              <a:rPr lang="en-US" sz="100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RBD Palm Olein is the liquid fraction obtained by the fractionation of palm oil after crystallization at controlled temperatures. It is especially suitable for frying and cooking. Main applications of RBD Palm Olein include salad and cooking oils in households, industrial frying fat of instant noodles, potato chips, doughnuts and condensed milk.</a:t>
            </a:r>
            <a:endPar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1B541DEB-B6E8-9FC7-4F84-DA5E65C96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399" y="586575"/>
            <a:ext cx="5839019" cy="5839019"/>
          </a:xfrm>
          <a:prstGeom prst="rect">
            <a:avLst/>
          </a:prstGeom>
        </p:spPr>
      </p:pic>
      <p:pic>
        <p:nvPicPr>
          <p:cNvPr id="16" name="Picture Placeholder 7">
            <a:extLst>
              <a:ext uri="{FF2B5EF4-FFF2-40B4-BE49-F238E27FC236}">
                <a16:creationId xmlns:a16="http://schemas.microsoft.com/office/drawing/2014/main" id="{0CCAAA5A-7D45-0D4B-0F47-2D0FE57988DD}"/>
              </a:ext>
            </a:extLst>
          </p:cNvPr>
          <p:cNvPicPr>
            <a:picLocks noChangeAspect="1"/>
          </p:cNvPicPr>
          <p:nvPr/>
        </p:nvPicPr>
        <p:blipFill rotWithShape="1">
          <a:blip r:embed="rId4">
            <a:extLst>
              <a:ext uri="{28A0092B-C50C-407E-A947-70E740481C1C}">
                <a14:useLocalDpi xmlns:a14="http://schemas.microsoft.com/office/drawing/2010/main" val="0"/>
              </a:ext>
            </a:extLst>
          </a:blip>
          <a:srcRect l="50467" r="15629"/>
          <a:stretch/>
        </p:blipFill>
        <p:spPr>
          <a:xfrm>
            <a:off x="-4278412" y="829492"/>
            <a:ext cx="1423851" cy="4199708"/>
          </a:xfrm>
          <a:prstGeom prst="rect">
            <a:avLst/>
          </a:prstGeom>
        </p:spPr>
      </p:pic>
      <p:sp>
        <p:nvSpPr>
          <p:cNvPr id="17" name="TextBox 16">
            <a:extLst>
              <a:ext uri="{FF2B5EF4-FFF2-40B4-BE49-F238E27FC236}">
                <a16:creationId xmlns:a16="http://schemas.microsoft.com/office/drawing/2014/main" id="{F78BF9A6-477E-CD0C-362F-358824FDE359}"/>
              </a:ext>
            </a:extLst>
          </p:cNvPr>
          <p:cNvSpPr txBox="1"/>
          <p:nvPr/>
        </p:nvSpPr>
        <p:spPr>
          <a:xfrm flipH="1">
            <a:off x="2231095" y="-2262523"/>
            <a:ext cx="3035883" cy="1899687"/>
          </a:xfrm>
          <a:prstGeom prst="rect">
            <a:avLst/>
          </a:prstGeom>
          <a:noFill/>
        </p:spPr>
        <p:txBody>
          <a:bodyPr wrap="square" rtlCol="0">
            <a:spAutoFit/>
          </a:bodyPr>
          <a:lstStyle/>
          <a:p>
            <a:pPr algn="just">
              <a:lnSpc>
                <a:spcPct val="150000"/>
              </a:lnSpc>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Refine sunflower oil</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High quality</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Reasonable Price</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Delivery on time</a:t>
            </a:r>
          </a:p>
          <a:p>
            <a:pPr marL="228600" indent="-228600" algn="just">
              <a:lnSpc>
                <a:spcPct val="150000"/>
              </a:lnSpc>
              <a:buAutoNum type="arabicPeriod"/>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Many types and quality</a:t>
            </a:r>
          </a:p>
        </p:txBody>
      </p:sp>
      <p:sp>
        <p:nvSpPr>
          <p:cNvPr id="23" name="Text Placeholder 2">
            <a:extLst>
              <a:ext uri="{FF2B5EF4-FFF2-40B4-BE49-F238E27FC236}">
                <a16:creationId xmlns:a16="http://schemas.microsoft.com/office/drawing/2014/main" id="{FB7D56F7-F0C4-6D55-B233-914421A72C79}"/>
              </a:ext>
            </a:extLst>
          </p:cNvPr>
          <p:cNvSpPr txBox="1">
            <a:spLocks/>
          </p:cNvSpPr>
          <p:nvPr/>
        </p:nvSpPr>
        <p:spPr>
          <a:xfrm>
            <a:off x="2231095" y="-3625124"/>
            <a:ext cx="5243131" cy="88789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i="1" spc="300" dirty="0">
                <a:solidFill>
                  <a:schemeClr val="tx1">
                    <a:lumMod val="75000"/>
                    <a:lumOff val="25000"/>
                  </a:schemeClr>
                </a:solidFill>
                <a:latin typeface="PT Serif" panose="020A0603040505020204" pitchFamily="18" charset="0"/>
                <a:ea typeface="Lato Black" panose="020F0502020204030203" pitchFamily="34" charset="0"/>
                <a:cs typeface="Lato Black" panose="020F0502020204030203" pitchFamily="34" charset="0"/>
              </a:rPr>
              <a:t>Sunflower Oil</a:t>
            </a:r>
          </a:p>
        </p:txBody>
      </p:sp>
      <p:pic>
        <p:nvPicPr>
          <p:cNvPr id="26" name="Picture 25">
            <a:extLst>
              <a:ext uri="{FF2B5EF4-FFF2-40B4-BE49-F238E27FC236}">
                <a16:creationId xmlns:a16="http://schemas.microsoft.com/office/drawing/2014/main" id="{1C849736-888B-E7A8-5AC3-DF838A16D3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6840" y="-5755160"/>
            <a:ext cx="5755160" cy="5755160"/>
          </a:xfrm>
          <a:prstGeom prst="rect">
            <a:avLst/>
          </a:prstGeom>
        </p:spPr>
      </p:pic>
      <p:pic>
        <p:nvPicPr>
          <p:cNvPr id="32" name="Picture Placeholder 12">
            <a:extLst>
              <a:ext uri="{FF2B5EF4-FFF2-40B4-BE49-F238E27FC236}">
                <a16:creationId xmlns:a16="http://schemas.microsoft.com/office/drawing/2014/main" id="{59C14E54-FA32-0A7E-666E-F32BF5D9F6B7}"/>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t="19253" b="19253"/>
          <a:stretch/>
        </p:blipFill>
        <p:spPr>
          <a:xfrm>
            <a:off x="1371600" y="14607268"/>
            <a:ext cx="5947954" cy="3657600"/>
          </a:xfrm>
        </p:spPr>
      </p:pic>
      <p:sp>
        <p:nvSpPr>
          <p:cNvPr id="34" name="Text Placeholder 2">
            <a:extLst>
              <a:ext uri="{FF2B5EF4-FFF2-40B4-BE49-F238E27FC236}">
                <a16:creationId xmlns:a16="http://schemas.microsoft.com/office/drawing/2014/main" id="{FC8AB19F-7671-B53E-D1E7-A5BF1C309063}"/>
              </a:ext>
            </a:extLst>
          </p:cNvPr>
          <p:cNvSpPr txBox="1">
            <a:spLocks/>
          </p:cNvSpPr>
          <p:nvPr/>
        </p:nvSpPr>
        <p:spPr>
          <a:xfrm>
            <a:off x="7779850" y="11049439"/>
            <a:ext cx="3808770" cy="40270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05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Morning Boost – Jumpstart your Morning With Extra Energy</a:t>
            </a:r>
          </a:p>
        </p:txBody>
      </p:sp>
      <p:sp>
        <p:nvSpPr>
          <p:cNvPr id="35" name="Text Placeholder 2">
            <a:extLst>
              <a:ext uri="{FF2B5EF4-FFF2-40B4-BE49-F238E27FC236}">
                <a16:creationId xmlns:a16="http://schemas.microsoft.com/office/drawing/2014/main" id="{C292EB2F-FFFE-E205-D5FE-7F854ADD9845}"/>
              </a:ext>
            </a:extLst>
          </p:cNvPr>
          <p:cNvSpPr txBox="1">
            <a:spLocks/>
          </p:cNvSpPr>
          <p:nvPr/>
        </p:nvSpPr>
        <p:spPr>
          <a:xfrm>
            <a:off x="7779850" y="7406378"/>
            <a:ext cx="2318307"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4011AAA</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GREEN TEA</a:t>
            </a:r>
          </a:p>
        </p:txBody>
      </p:sp>
      <p:sp>
        <p:nvSpPr>
          <p:cNvPr id="33" name="TextBox 32">
            <a:extLst>
              <a:ext uri="{FF2B5EF4-FFF2-40B4-BE49-F238E27FC236}">
                <a16:creationId xmlns:a16="http://schemas.microsoft.com/office/drawing/2014/main" id="{C549759D-3956-BEB5-C947-EE066F3EE9B1}"/>
              </a:ext>
            </a:extLst>
          </p:cNvPr>
          <p:cNvSpPr txBox="1"/>
          <p:nvPr/>
        </p:nvSpPr>
        <p:spPr>
          <a:xfrm flipH="1">
            <a:off x="7779850" y="11588297"/>
            <a:ext cx="3226723" cy="758797"/>
          </a:xfrm>
          <a:prstGeom prst="rect">
            <a:avLst/>
          </a:prstGeom>
          <a:noFill/>
        </p:spPr>
        <p:txBody>
          <a:bodyPr wrap="square" rtlCol="0">
            <a:spAutoFit/>
          </a:bodyPr>
          <a:lstStyle/>
          <a:p>
            <a:pPr>
              <a:lnSpc>
                <a:spcPct val="150000"/>
              </a:lnSpc>
            </a:pPr>
            <a:r>
              <a:rPr lang="en-US" sz="1000" b="0" i="0" dirty="0">
                <a:solidFill>
                  <a:srgbClr val="333333"/>
                </a:solidFill>
                <a:effectLst/>
                <a:latin typeface="Helvetica Neue"/>
              </a:rPr>
              <a:t>FRESH ORTHODOX LOOSE LEAF TEA WITH 100% NATURAL INGREDIENTS: </a:t>
            </a:r>
            <a:r>
              <a:rPr lang="en-US" sz="1000" b="0" i="0" dirty="0" err="1">
                <a:solidFill>
                  <a:srgbClr val="333333"/>
                </a:solidFill>
                <a:effectLst/>
                <a:latin typeface="Helvetica Neue"/>
              </a:rPr>
              <a:t>Chunli's</a:t>
            </a:r>
            <a:r>
              <a:rPr lang="en-US" sz="1000" b="0" i="0" dirty="0">
                <a:solidFill>
                  <a:srgbClr val="333333"/>
                </a:solidFill>
                <a:effectLst/>
                <a:latin typeface="Helvetica Neue"/>
              </a:rPr>
              <a:t> Green teas contain loose leaves that retain the </a:t>
            </a:r>
            <a:r>
              <a:rPr lang="en-US" sz="1000" b="0" i="0" dirty="0" err="1">
                <a:solidFill>
                  <a:srgbClr val="333333"/>
                </a:solidFill>
                <a:effectLst/>
                <a:latin typeface="Helvetica Neue"/>
              </a:rPr>
              <a:t>flavour</a:t>
            </a:r>
            <a:endParaRPr lang="en-US" sz="10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E1AF243F-1D13-288B-6116-B9AADD325CF3}"/>
              </a:ext>
            </a:extLst>
          </p:cNvPr>
          <p:cNvPicPr>
            <a:picLocks noChangeAspect="1"/>
          </p:cNvPicPr>
          <p:nvPr/>
        </p:nvPicPr>
        <p:blipFill>
          <a:blip r:embed="rId7"/>
          <a:stretch>
            <a:fillRect/>
          </a:stretch>
        </p:blipFill>
        <p:spPr>
          <a:xfrm rot="8078345">
            <a:off x="12726211" y="5430856"/>
            <a:ext cx="3531069" cy="3152402"/>
          </a:xfrm>
          <a:prstGeom prst="rect">
            <a:avLst/>
          </a:prstGeom>
        </p:spPr>
      </p:pic>
      <p:sp>
        <p:nvSpPr>
          <p:cNvPr id="3" name="TextBox 2">
            <a:extLst>
              <a:ext uri="{FF2B5EF4-FFF2-40B4-BE49-F238E27FC236}">
                <a16:creationId xmlns:a16="http://schemas.microsoft.com/office/drawing/2014/main" id="{37D07FCC-5902-FF62-29A4-558DE29EA308}"/>
              </a:ext>
            </a:extLst>
          </p:cNvPr>
          <p:cNvSpPr txBox="1"/>
          <p:nvPr/>
        </p:nvSpPr>
        <p:spPr>
          <a:xfrm flipH="1">
            <a:off x="1368642" y="9181248"/>
            <a:ext cx="6027576" cy="1759008"/>
          </a:xfrm>
          <a:prstGeom prst="rect">
            <a:avLst/>
          </a:prstGeom>
          <a:noFill/>
        </p:spPr>
        <p:txBody>
          <a:bodyPr wrap="square" rtlCol="0">
            <a:spAutoFit/>
          </a:bodyPr>
          <a:lstStyle/>
          <a:p>
            <a:pPr>
              <a:lnSpc>
                <a:spcPct val="150000"/>
              </a:lnSpc>
            </a:pPr>
            <a:r>
              <a:rPr lang="en-US" sz="1050" dirty="0">
                <a:solidFill>
                  <a:srgbClr val="333333"/>
                </a:solidFill>
                <a:latin typeface="Helvetica Neue"/>
              </a:rPr>
              <a:t>P</a:t>
            </a:r>
            <a:r>
              <a:rPr lang="en-US" sz="1050" b="0" i="0" dirty="0">
                <a:solidFill>
                  <a:srgbClr val="333333"/>
                </a:solidFill>
                <a:effectLst/>
                <a:latin typeface="Helvetica Neue"/>
              </a:rPr>
              <a:t>rofile of the tea to the fullest extent. All our ingredients are 100 % Natural.</a:t>
            </a:r>
          </a:p>
          <a:p>
            <a:pPr>
              <a:lnSpc>
                <a:spcPct val="150000"/>
              </a:lnSpc>
            </a:pPr>
            <a:endParaRPr lang="en-US" sz="1050" dirty="0">
              <a:solidFill>
                <a:srgbClr val="333333"/>
              </a:solidFill>
              <a:latin typeface="Helvetica Neue"/>
              <a:ea typeface="Open Sans" panose="020B0606030504020204" pitchFamily="34" charset="0"/>
              <a:cs typeface="Open Sans" panose="020B0606030504020204" pitchFamily="34" charset="0"/>
            </a:endParaRPr>
          </a:p>
          <a:p>
            <a:pPr>
              <a:lnSpc>
                <a:spcPct val="150000"/>
              </a:lnSpc>
            </a:pPr>
            <a:r>
              <a:rPr lang="en-US" sz="1050" b="0" i="0" dirty="0">
                <a:solidFill>
                  <a:srgbClr val="333333"/>
                </a:solidFill>
                <a:effectLst/>
                <a:latin typeface="Helvetica Neue"/>
              </a:rPr>
              <a:t>No dust, no fanning: our teas are processed in a manner that minimizes drying - consequently, our teas ensure that the flavor</a:t>
            </a:r>
            <a:endParaRPr lang="en-US" sz="1050" b="0" i="0" dirty="0">
              <a:solidFill>
                <a:srgbClr val="333333"/>
              </a:solidFill>
              <a:effectLst/>
              <a:latin typeface="Helvetica Neue"/>
              <a:ea typeface="Open Sans" panose="020B0606030504020204" pitchFamily="34" charset="0"/>
              <a:cs typeface="Open Sans" panose="020B0606030504020204" pitchFamily="34" charset="0"/>
            </a:endParaRPr>
          </a:p>
          <a:p>
            <a:pPr>
              <a:lnSpc>
                <a:spcPct val="150000"/>
              </a:lnSpc>
            </a:pPr>
            <a:endParaRPr lang="en-US" sz="1050" dirty="0">
              <a:solidFill>
                <a:srgbClr val="333333"/>
              </a:solidFill>
              <a:latin typeface="Helvetica Neue"/>
              <a:ea typeface="Open Sans" panose="020B0606030504020204" pitchFamily="34" charset="0"/>
              <a:cs typeface="Open Sans" panose="020B0606030504020204" pitchFamily="34" charset="0"/>
            </a:endParaRPr>
          </a:p>
          <a:p>
            <a:pPr>
              <a:lnSpc>
                <a:spcPct val="150000"/>
              </a:lnSpc>
            </a:pPr>
            <a:r>
              <a:rPr lang="en-US" sz="1050" dirty="0">
                <a:solidFill>
                  <a:srgbClr val="333333"/>
                </a:solidFill>
                <a:latin typeface="Helvetica Neue"/>
              </a:rPr>
              <a:t>C</a:t>
            </a:r>
            <a:r>
              <a:rPr lang="en-US" sz="1050" b="0" i="0" dirty="0">
                <a:solidFill>
                  <a:srgbClr val="333333"/>
                </a:solidFill>
                <a:effectLst/>
                <a:latin typeface="Helvetica Neue"/>
              </a:rPr>
              <a:t>omponents like tannins and essential oils are retained to the maximum extent giving you a more flavorsome experience.</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ABF4B273-C58A-206E-C78D-7509783CA123}"/>
              </a:ext>
            </a:extLst>
          </p:cNvPr>
          <p:cNvSpPr/>
          <p:nvPr/>
        </p:nvSpPr>
        <p:spPr>
          <a:xfrm rot="16200000" flipV="1">
            <a:off x="-1363632" y="226438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E1EEFD9D-6C24-E5C5-B878-02C46AABF709}"/>
              </a:ext>
            </a:extLst>
          </p:cNvPr>
          <p:cNvSpPr txBox="1">
            <a:spLocks/>
          </p:cNvSpPr>
          <p:nvPr/>
        </p:nvSpPr>
        <p:spPr>
          <a:xfrm rot="16200000">
            <a:off x="-279494" y="517604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2" name="Rectangle 11">
            <a:extLst>
              <a:ext uri="{FF2B5EF4-FFF2-40B4-BE49-F238E27FC236}">
                <a16:creationId xmlns:a16="http://schemas.microsoft.com/office/drawing/2014/main" id="{E0F5577F-0BA4-C025-1E1F-5F7DC2717BDD}"/>
              </a:ext>
            </a:extLst>
          </p:cNvPr>
          <p:cNvSpPr/>
          <p:nvPr/>
        </p:nvSpPr>
        <p:spPr>
          <a:xfrm rot="16200000" flipV="1">
            <a:off x="-1363632" y="9042485"/>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713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342">
        <p159:morph option="byObject"/>
      </p:transition>
    </mc:Choice>
    <mc:Fallback>
      <p:transition spd="slow" advTm="2342">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6F44010-49E6-F1CF-A369-1B796991A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51473" flipH="1">
            <a:off x="4201098" y="-3582356"/>
            <a:ext cx="10983773" cy="6858000"/>
          </a:xfrm>
          <a:prstGeom prst="rect">
            <a:avLst/>
          </a:prstGeom>
        </p:spPr>
      </p:pic>
      <p:grpSp>
        <p:nvGrpSpPr>
          <p:cNvPr id="3" name="Group 2" hidden="1"/>
          <p:cNvGrpSpPr/>
          <p:nvPr/>
        </p:nvGrpSpPr>
        <p:grpSpPr>
          <a:xfrm>
            <a:off x="4535602" y="3968841"/>
            <a:ext cx="3495013" cy="220373"/>
            <a:chOff x="4341349" y="3770058"/>
            <a:chExt cx="3495013" cy="220373"/>
          </a:xfrm>
        </p:grpSpPr>
        <p:sp>
          <p:nvSpPr>
            <p:cNvPr id="5" name="Text Placeholder 2"/>
            <p:cNvSpPr txBox="1">
              <a:spLocks/>
            </p:cNvSpPr>
            <p:nvPr/>
          </p:nvSpPr>
          <p:spPr>
            <a:xfrm>
              <a:off x="4400984" y="3770058"/>
              <a:ext cx="3316108" cy="2203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POWERPOINT TEMPLATE</a:t>
              </a:r>
            </a:p>
          </p:txBody>
        </p:sp>
        <p:sp>
          <p:nvSpPr>
            <p:cNvPr id="2" name="Oval 1"/>
            <p:cNvSpPr/>
            <p:nvPr/>
          </p:nvSpPr>
          <p:spPr>
            <a:xfrm>
              <a:off x="4341349" y="3798621"/>
              <a:ext cx="119270" cy="119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17092" y="3798621"/>
              <a:ext cx="119270" cy="119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D77C2F5C-FC33-26DF-A2B3-70630F708150}"/>
                  </a:ext>
                </a:extLst>
              </p:cNvPr>
              <p:cNvGraphicFramePr>
                <a:graphicFrameLocks noChangeAspect="1"/>
              </p:cNvGraphicFramePr>
              <p:nvPr>
                <p:extLst>
                  <p:ext uri="{D42A27DB-BD31-4B8C-83A1-F6EECF244321}">
                    <p14:modId xmlns:p14="http://schemas.microsoft.com/office/powerpoint/2010/main" val="274944385"/>
                  </p:ext>
                </p:extLst>
              </p:nvPr>
            </p:nvGraphicFramePr>
            <p:xfrm>
              <a:off x="8739215" y="3706923"/>
              <a:ext cx="3895212" cy="3895213"/>
            </p:xfrm>
            <a:graphic>
              <a:graphicData uri="http://schemas.microsoft.com/office/drawing/2017/model3d">
                <am3d:model3d r:embed="rId3">
                  <am3d:spPr>
                    <a:xfrm>
                      <a:off x="0" y="0"/>
                      <a:ext cx="3895212" cy="3895213"/>
                    </a:xfrm>
                    <a:prstGeom prst="rect">
                      <a:avLst/>
                    </a:prstGeom>
                  </am3d:spPr>
                  <am3d:camera>
                    <am3d:pos x="0" y="0" z="81378247"/>
                    <am3d:up dx="0" dy="36000000" dz="0"/>
                    <am3d:lookAt x="0" y="0" z="0"/>
                    <am3d:perspective fov="2700000"/>
                  </am3d:camera>
                  <am3d:trans>
                    <am3d:meterPerModelUnit n="1000" d="1000000"/>
                    <am3d:preTrans dx="-1" dy="1" dz="0"/>
                    <am3d:scale>
                      <am3d:sx n="1000000" d="1000000"/>
                      <am3d:sy n="1000000" d="1000000"/>
                      <am3d:sz n="1000000" d="1000000"/>
                    </am3d:scale>
                    <am3d:rot ax="5655182" ay="3357026" az="5707755"/>
                    <am3d:postTrans dx="0" dy="0" dz="0"/>
                  </am3d:trans>
                  <am3d:raster rName="Office3DRenderer" rVer="16.0.8326">
                    <am3d:blip r:embed="rId4"/>
                  </am3d:raster>
                  <am3d:objViewport viewportSz="69809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D77C2F5C-FC33-26DF-A2B3-70630F708150}"/>
                  </a:ext>
                </a:extLst>
              </p:cNvPr>
              <p:cNvPicPr>
                <a:picLocks noGrp="1" noRot="1" noChangeAspect="1" noMove="1" noResize="1" noEditPoints="1" noAdjustHandles="1" noChangeArrowheads="1" noChangeShapeType="1" noCrop="1"/>
              </p:cNvPicPr>
              <p:nvPr/>
            </p:nvPicPr>
            <p:blipFill>
              <a:blip r:embed="rId4"/>
              <a:stretch>
                <a:fillRect/>
              </a:stretch>
            </p:blipFill>
            <p:spPr>
              <a:xfrm>
                <a:off x="8739215" y="3706923"/>
                <a:ext cx="3895212" cy="3895213"/>
              </a:xfrm>
              <a:prstGeom prst="rect">
                <a:avLst/>
              </a:prstGeom>
            </p:spPr>
          </p:pic>
        </mc:Fallback>
      </mc:AlternateContent>
      <p:pic>
        <p:nvPicPr>
          <p:cNvPr id="21" name="Picture 20">
            <a:extLst>
              <a:ext uri="{FF2B5EF4-FFF2-40B4-BE49-F238E27FC236}">
                <a16:creationId xmlns:a16="http://schemas.microsoft.com/office/drawing/2014/main" id="{3ABFB8AD-554E-364C-2F21-FBA851AC5F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156" y="233802"/>
            <a:ext cx="3255535" cy="973240"/>
          </a:xfrm>
          <a:prstGeom prst="rect">
            <a:avLst/>
          </a:prstGeom>
        </p:spPr>
      </p:pic>
      <p:pic>
        <p:nvPicPr>
          <p:cNvPr id="38" name="Picture 37">
            <a:extLst>
              <a:ext uri="{FF2B5EF4-FFF2-40B4-BE49-F238E27FC236}">
                <a16:creationId xmlns:a16="http://schemas.microsoft.com/office/drawing/2014/main" id="{A192C638-BF28-8893-20CA-9DA28F741A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1452" y="1611668"/>
            <a:ext cx="7534722" cy="4771472"/>
          </a:xfrm>
          <a:prstGeom prst="rect">
            <a:avLst/>
          </a:prstGeom>
        </p:spPr>
      </p:pic>
      <p:sp>
        <p:nvSpPr>
          <p:cNvPr id="44" name="Text Placeholder 2">
            <a:extLst>
              <a:ext uri="{FF2B5EF4-FFF2-40B4-BE49-F238E27FC236}">
                <a16:creationId xmlns:a16="http://schemas.microsoft.com/office/drawing/2014/main" id="{DA964335-6A7C-CBC4-83BE-D95D3869CBBE}"/>
              </a:ext>
            </a:extLst>
          </p:cNvPr>
          <p:cNvSpPr txBox="1">
            <a:spLocks/>
          </p:cNvSpPr>
          <p:nvPr/>
        </p:nvSpPr>
        <p:spPr>
          <a:xfrm>
            <a:off x="3364250" y="-483013"/>
            <a:ext cx="3976914"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3200" b="1" i="0" dirty="0">
                <a:solidFill>
                  <a:schemeClr val="tx1">
                    <a:lumMod val="75000"/>
                    <a:lumOff val="25000"/>
                  </a:schemeClr>
                </a:solidFill>
                <a:effectLst/>
                <a:latin typeface="Helvetica Neue"/>
              </a:rPr>
              <a:t>Our Categories</a:t>
            </a:r>
          </a:p>
        </p:txBody>
      </p:sp>
      <p:sp>
        <p:nvSpPr>
          <p:cNvPr id="11" name="Text Placeholder 2">
            <a:extLst>
              <a:ext uri="{FF2B5EF4-FFF2-40B4-BE49-F238E27FC236}">
                <a16:creationId xmlns:a16="http://schemas.microsoft.com/office/drawing/2014/main" id="{6FFAE26D-C6A2-3069-77B4-C6942C89998E}"/>
              </a:ext>
            </a:extLst>
          </p:cNvPr>
          <p:cNvSpPr txBox="1">
            <a:spLocks/>
          </p:cNvSpPr>
          <p:nvPr/>
        </p:nvSpPr>
        <p:spPr>
          <a:xfrm>
            <a:off x="-8553671" y="1639900"/>
            <a:ext cx="6779208"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spc="300" dirty="0">
                <a:solidFill>
                  <a:srgbClr val="B58928"/>
                </a:solidFill>
                <a:latin typeface="Helvetica Neue" pitchFamily="50" charset="0"/>
                <a:ea typeface="Lato Black" panose="020F0502020204030203" pitchFamily="34" charset="0"/>
                <a:cs typeface="Lato Black" panose="020F0502020204030203" pitchFamily="34" charset="0"/>
              </a:rPr>
              <a:t>OUR CERTIFICATIONS</a:t>
            </a:r>
          </a:p>
        </p:txBody>
      </p:sp>
      <p:sp>
        <p:nvSpPr>
          <p:cNvPr id="31" name="TextBox 30">
            <a:extLst>
              <a:ext uri="{FF2B5EF4-FFF2-40B4-BE49-F238E27FC236}">
                <a16:creationId xmlns:a16="http://schemas.microsoft.com/office/drawing/2014/main" id="{6A10710D-53A9-73C4-CABF-A94D6F7EF8E9}"/>
              </a:ext>
            </a:extLst>
          </p:cNvPr>
          <p:cNvSpPr txBox="1"/>
          <p:nvPr/>
        </p:nvSpPr>
        <p:spPr>
          <a:xfrm>
            <a:off x="11958422" y="5763767"/>
            <a:ext cx="4051670" cy="584775"/>
          </a:xfrm>
          <a:prstGeom prst="rect">
            <a:avLst/>
          </a:prstGeom>
          <a:noFill/>
        </p:spPr>
        <p:txBody>
          <a:bodyPr wrap="square" rtlCol="0">
            <a:spAutoFit/>
          </a:bodyPr>
          <a:lstStyle/>
          <a:p>
            <a:pPr algn="r"/>
            <a:r>
              <a:rPr lang="en-US" sz="1600" dirty="0">
                <a:solidFill>
                  <a:schemeClr val="tx1">
                    <a:lumMod val="75000"/>
                    <a:lumOff val="25000"/>
                  </a:schemeClr>
                </a:solidFill>
                <a:latin typeface="Helvetica Neue"/>
                <a:hlinkClick r:id="rId7">
                  <a:extLst>
                    <a:ext uri="{A12FA001-AC4F-418D-AE19-62706E023703}">
                      <ahyp:hlinkClr xmlns:ahyp="http://schemas.microsoft.com/office/drawing/2018/hyperlinkcolor" val="tx"/>
                    </a:ext>
                  </a:extLst>
                </a:hlinkClick>
              </a:rPr>
              <a:t>Franceajalimentaire@gmail.com</a:t>
            </a:r>
            <a:endParaRPr lang="en-US" sz="1600" dirty="0">
              <a:solidFill>
                <a:schemeClr val="tx1">
                  <a:lumMod val="75000"/>
                  <a:lumOff val="25000"/>
                </a:schemeClr>
              </a:solidFill>
              <a:latin typeface="Helvetica Neue"/>
            </a:endParaRPr>
          </a:p>
          <a:p>
            <a:pPr algn="r"/>
            <a:r>
              <a:rPr lang="en-US" sz="1600" dirty="0">
                <a:solidFill>
                  <a:schemeClr val="tx1">
                    <a:lumMod val="75000"/>
                    <a:lumOff val="25000"/>
                  </a:schemeClr>
                </a:solidFill>
                <a:latin typeface="Helvetica Neue"/>
              </a:rPr>
              <a:t>+(855) 17 909 642 | 16 909 642</a:t>
            </a:r>
          </a:p>
        </p:txBody>
      </p:sp>
      <p:pic>
        <p:nvPicPr>
          <p:cNvPr id="6" name="Picture 5">
            <a:extLst>
              <a:ext uri="{FF2B5EF4-FFF2-40B4-BE49-F238E27FC236}">
                <a16:creationId xmlns:a16="http://schemas.microsoft.com/office/drawing/2014/main" id="{DE87D17B-0A45-6717-C3A4-A6A43F3ED5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92342" y="4749169"/>
            <a:ext cx="2490095" cy="1383386"/>
          </a:xfrm>
          <a:prstGeom prst="rect">
            <a:avLst/>
          </a:prstGeom>
        </p:spPr>
      </p:pic>
      <p:pic>
        <p:nvPicPr>
          <p:cNvPr id="7" name="Picture 6">
            <a:extLst>
              <a:ext uri="{FF2B5EF4-FFF2-40B4-BE49-F238E27FC236}">
                <a16:creationId xmlns:a16="http://schemas.microsoft.com/office/drawing/2014/main" id="{E0569A9E-3C9E-0F12-357A-0DD2D17AEC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08186" y="2846477"/>
            <a:ext cx="1608221" cy="1608221"/>
          </a:xfrm>
          <a:prstGeom prst="rect">
            <a:avLst/>
          </a:prstGeom>
        </p:spPr>
      </p:pic>
      <p:pic>
        <p:nvPicPr>
          <p:cNvPr id="8" name="Picture 7">
            <a:extLst>
              <a:ext uri="{FF2B5EF4-FFF2-40B4-BE49-F238E27FC236}">
                <a16:creationId xmlns:a16="http://schemas.microsoft.com/office/drawing/2014/main" id="{0D22F3F2-2772-8EA7-F89E-6342870ED5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3559" y="2868899"/>
            <a:ext cx="1861115" cy="1308469"/>
          </a:xfrm>
          <a:prstGeom prst="rect">
            <a:avLst/>
          </a:prstGeom>
        </p:spPr>
      </p:pic>
      <p:pic>
        <p:nvPicPr>
          <p:cNvPr id="10" name="Picture 9">
            <a:extLst>
              <a:ext uri="{FF2B5EF4-FFF2-40B4-BE49-F238E27FC236}">
                <a16:creationId xmlns:a16="http://schemas.microsoft.com/office/drawing/2014/main" id="{0CA160A7-2D0A-2165-8EC0-18F0DB70B8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0433" y="3008658"/>
            <a:ext cx="2532203" cy="1168710"/>
          </a:xfrm>
          <a:prstGeom prst="rect">
            <a:avLst/>
          </a:prstGeom>
        </p:spPr>
      </p:pic>
      <p:pic>
        <p:nvPicPr>
          <p:cNvPr id="12" name="Picture 11">
            <a:extLst>
              <a:ext uri="{FF2B5EF4-FFF2-40B4-BE49-F238E27FC236}">
                <a16:creationId xmlns:a16="http://schemas.microsoft.com/office/drawing/2014/main" id="{BB61914A-61E2-7079-4F0A-8F9E81DA33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01569" y="2833600"/>
            <a:ext cx="2431647" cy="1621098"/>
          </a:xfrm>
          <a:prstGeom prst="rect">
            <a:avLst/>
          </a:prstGeom>
        </p:spPr>
      </p:pic>
      <p:pic>
        <p:nvPicPr>
          <p:cNvPr id="13" name="Picture 12">
            <a:extLst>
              <a:ext uri="{FF2B5EF4-FFF2-40B4-BE49-F238E27FC236}">
                <a16:creationId xmlns:a16="http://schemas.microsoft.com/office/drawing/2014/main" id="{82D0FD58-BE2B-472D-9206-558D83AB7C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994775" y="4799969"/>
            <a:ext cx="1345507" cy="1113693"/>
          </a:xfrm>
          <a:prstGeom prst="rect">
            <a:avLst/>
          </a:prstGeom>
        </p:spPr>
      </p:pic>
      <p:pic>
        <p:nvPicPr>
          <p:cNvPr id="14" name="Picture 13">
            <a:extLst>
              <a:ext uri="{FF2B5EF4-FFF2-40B4-BE49-F238E27FC236}">
                <a16:creationId xmlns:a16="http://schemas.microsoft.com/office/drawing/2014/main" id="{C1E50EBE-6D9E-AAB0-E50F-4ED335066F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944749" y="2880290"/>
            <a:ext cx="1419598" cy="1419598"/>
          </a:xfrm>
          <a:prstGeom prst="rect">
            <a:avLst/>
          </a:prstGeom>
        </p:spPr>
      </p:pic>
      <p:pic>
        <p:nvPicPr>
          <p:cNvPr id="15" name="Picture 14">
            <a:extLst>
              <a:ext uri="{FF2B5EF4-FFF2-40B4-BE49-F238E27FC236}">
                <a16:creationId xmlns:a16="http://schemas.microsoft.com/office/drawing/2014/main" id="{EAB260BA-2FCA-5CB7-291A-E781684E6DA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62931" y="4712171"/>
            <a:ext cx="1457382" cy="1457382"/>
          </a:xfrm>
          <a:prstGeom prst="rect">
            <a:avLst/>
          </a:prstGeom>
        </p:spPr>
      </p:pic>
      <p:pic>
        <p:nvPicPr>
          <p:cNvPr id="16" name="Picture 15">
            <a:extLst>
              <a:ext uri="{FF2B5EF4-FFF2-40B4-BE49-F238E27FC236}">
                <a16:creationId xmlns:a16="http://schemas.microsoft.com/office/drawing/2014/main" id="{0F5244C2-7EC5-269E-159C-0EA9D5D3B4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78716" y="4799969"/>
            <a:ext cx="1345507" cy="1113693"/>
          </a:xfrm>
          <a:prstGeom prst="rect">
            <a:avLst/>
          </a:prstGeom>
        </p:spPr>
      </p:pic>
      <p:sp>
        <p:nvSpPr>
          <p:cNvPr id="17" name="Text Placeholder 2">
            <a:extLst>
              <a:ext uri="{FF2B5EF4-FFF2-40B4-BE49-F238E27FC236}">
                <a16:creationId xmlns:a16="http://schemas.microsoft.com/office/drawing/2014/main" id="{27FB143A-8FCE-2B57-E60F-B70E0C4BE97B}"/>
              </a:ext>
            </a:extLst>
          </p:cNvPr>
          <p:cNvSpPr txBox="1">
            <a:spLocks/>
          </p:cNvSpPr>
          <p:nvPr/>
        </p:nvSpPr>
        <p:spPr>
          <a:xfrm>
            <a:off x="-15127627" y="6068681"/>
            <a:ext cx="1611210"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105BAB"/>
                </a:solidFill>
                <a:latin typeface="Helvetica Neue" pitchFamily="50" charset="0"/>
                <a:ea typeface="Lato Black" panose="020F0502020204030203" pitchFamily="34" charset="0"/>
                <a:cs typeface="Lato Black" panose="020F0502020204030203" pitchFamily="34" charset="0"/>
              </a:rPr>
              <a:t>9001</a:t>
            </a:r>
          </a:p>
        </p:txBody>
      </p:sp>
      <p:sp>
        <p:nvSpPr>
          <p:cNvPr id="32" name="Text Placeholder 2">
            <a:extLst>
              <a:ext uri="{FF2B5EF4-FFF2-40B4-BE49-F238E27FC236}">
                <a16:creationId xmlns:a16="http://schemas.microsoft.com/office/drawing/2014/main" id="{5447843A-7627-5767-D2CC-24921D90F666}"/>
              </a:ext>
            </a:extLst>
          </p:cNvPr>
          <p:cNvSpPr txBox="1">
            <a:spLocks/>
          </p:cNvSpPr>
          <p:nvPr/>
        </p:nvSpPr>
        <p:spPr>
          <a:xfrm>
            <a:off x="-12379487" y="6074797"/>
            <a:ext cx="1747047"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105BAB"/>
                </a:solidFill>
                <a:latin typeface="Helvetica Neue" pitchFamily="50" charset="0"/>
                <a:ea typeface="Lato Black" panose="020F0502020204030203" pitchFamily="34" charset="0"/>
                <a:cs typeface="Lato Black" panose="020F0502020204030203" pitchFamily="34" charset="0"/>
              </a:rPr>
              <a:t>22000</a:t>
            </a:r>
          </a:p>
        </p:txBody>
      </p:sp>
      <p:pic>
        <p:nvPicPr>
          <p:cNvPr id="33" name="Picture 32">
            <a:extLst>
              <a:ext uri="{FF2B5EF4-FFF2-40B4-BE49-F238E27FC236}">
                <a16:creationId xmlns:a16="http://schemas.microsoft.com/office/drawing/2014/main" id="{83B219EF-04E8-4712-CD36-32FF727CFA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00574" y="4752855"/>
            <a:ext cx="2127870" cy="1489510"/>
          </a:xfrm>
          <a:prstGeom prst="rect">
            <a:avLst/>
          </a:prstGeom>
        </p:spPr>
      </p:pic>
    </p:spTree>
    <p:extLst>
      <p:ext uri="{BB962C8B-B14F-4D97-AF65-F5344CB8AC3E}">
        <p14:creationId xmlns:p14="http://schemas.microsoft.com/office/powerpoint/2010/main" val="34224723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07">
        <p159:morph option="byObject"/>
      </p:transition>
    </mc:Choice>
    <mc:Fallback>
      <p:transition spd="slow" advTm="807">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B0B7AD-5011-AD7A-3841-DDFF52BD86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67" t="22000" r="4667" b="3332"/>
          <a:stretch/>
        </p:blipFill>
        <p:spPr>
          <a:xfrm>
            <a:off x="8117263" y="2100320"/>
            <a:ext cx="2772458" cy="2283201"/>
          </a:xfrm>
          <a:prstGeom prst="rect">
            <a:avLst/>
          </a:prstGeom>
        </p:spPr>
      </p:pic>
      <p:pic>
        <p:nvPicPr>
          <p:cNvPr id="13" name="Picture Placeholder 12"/>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9253" b="19253"/>
          <a:stretch/>
        </p:blipFill>
        <p:spPr>
          <a:xfrm>
            <a:off x="1371600" y="2416629"/>
            <a:ext cx="5947954" cy="3657600"/>
          </a:xfrm>
        </p:spPr>
      </p:pic>
      <p:sp>
        <p:nvSpPr>
          <p:cNvPr id="8" name="TextBox 7"/>
          <p:cNvSpPr txBox="1"/>
          <p:nvPr/>
        </p:nvSpPr>
        <p:spPr>
          <a:xfrm flipH="1">
            <a:off x="7779850" y="5210790"/>
            <a:ext cx="3226723" cy="758797"/>
          </a:xfrm>
          <a:prstGeom prst="rect">
            <a:avLst/>
          </a:prstGeom>
          <a:noFill/>
        </p:spPr>
        <p:txBody>
          <a:bodyPr wrap="square" rtlCol="0">
            <a:spAutoFit/>
          </a:bodyPr>
          <a:lstStyle/>
          <a:p>
            <a:pPr>
              <a:lnSpc>
                <a:spcPct val="150000"/>
              </a:lnSpc>
            </a:pPr>
            <a:r>
              <a:rPr lang="en-US" sz="1000" b="0" i="0" dirty="0">
                <a:solidFill>
                  <a:srgbClr val="333333"/>
                </a:solidFill>
                <a:effectLst/>
                <a:latin typeface="Helvetica Neue"/>
              </a:rPr>
              <a:t>FRESH ORTHODOX LOOSE LEAF TEA WITH 100% NATURAL INGREDIENTS: </a:t>
            </a:r>
            <a:r>
              <a:rPr lang="en-US" sz="1000" b="0" i="0" dirty="0" err="1">
                <a:solidFill>
                  <a:srgbClr val="333333"/>
                </a:solidFill>
                <a:effectLst/>
                <a:latin typeface="Helvetica Neue"/>
              </a:rPr>
              <a:t>Chunli's</a:t>
            </a:r>
            <a:r>
              <a:rPr lang="en-US" sz="1000" b="0" i="0" dirty="0">
                <a:solidFill>
                  <a:srgbClr val="333333"/>
                </a:solidFill>
                <a:effectLst/>
                <a:latin typeface="Helvetica Neue"/>
              </a:rPr>
              <a:t> Green teas contain loose leaves that retain the </a:t>
            </a:r>
            <a:r>
              <a:rPr lang="en-US" sz="1000" b="0" i="0" dirty="0" err="1">
                <a:solidFill>
                  <a:srgbClr val="333333"/>
                </a:solidFill>
                <a:effectLst/>
                <a:latin typeface="Helvetica Neue"/>
              </a:rPr>
              <a:t>flavour</a:t>
            </a:r>
            <a:endParaRPr lang="en-US" sz="10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9" name="Text Placeholder 2"/>
          <p:cNvSpPr txBox="1">
            <a:spLocks/>
          </p:cNvSpPr>
          <p:nvPr/>
        </p:nvSpPr>
        <p:spPr>
          <a:xfrm>
            <a:off x="7779850" y="4671932"/>
            <a:ext cx="3808770" cy="40270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05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Morning Boost – Jumpstart your Morning With Extra Energy</a:t>
            </a:r>
          </a:p>
        </p:txBody>
      </p:sp>
      <p:sp>
        <p:nvSpPr>
          <p:cNvPr id="10" name="Text Placeholder 2"/>
          <p:cNvSpPr txBox="1">
            <a:spLocks/>
          </p:cNvSpPr>
          <p:nvPr/>
        </p:nvSpPr>
        <p:spPr>
          <a:xfrm>
            <a:off x="7779850" y="1028871"/>
            <a:ext cx="2318307"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4011AAA</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GREEN TEA</a:t>
            </a:r>
          </a:p>
        </p:txBody>
      </p:sp>
      <p:sp>
        <p:nvSpPr>
          <p:cNvPr id="11" name="TextBox 10">
            <a:extLst>
              <a:ext uri="{FF2B5EF4-FFF2-40B4-BE49-F238E27FC236}">
                <a16:creationId xmlns:a16="http://schemas.microsoft.com/office/drawing/2014/main" id="{424638FC-EC07-60D2-AF8B-71ED374B692E}"/>
              </a:ext>
            </a:extLst>
          </p:cNvPr>
          <p:cNvSpPr txBox="1"/>
          <p:nvPr/>
        </p:nvSpPr>
        <p:spPr>
          <a:xfrm flipH="1">
            <a:off x="1368642" y="895738"/>
            <a:ext cx="6027576" cy="1759008"/>
          </a:xfrm>
          <a:prstGeom prst="rect">
            <a:avLst/>
          </a:prstGeom>
          <a:noFill/>
        </p:spPr>
        <p:txBody>
          <a:bodyPr wrap="square" rtlCol="0">
            <a:spAutoFit/>
          </a:bodyPr>
          <a:lstStyle/>
          <a:p>
            <a:pPr>
              <a:lnSpc>
                <a:spcPct val="150000"/>
              </a:lnSpc>
            </a:pPr>
            <a:r>
              <a:rPr lang="en-US" sz="1050" dirty="0">
                <a:solidFill>
                  <a:srgbClr val="333333"/>
                </a:solidFill>
                <a:latin typeface="Helvetica Neue"/>
              </a:rPr>
              <a:t>P</a:t>
            </a:r>
            <a:r>
              <a:rPr lang="en-US" sz="1050" b="0" i="0" dirty="0">
                <a:solidFill>
                  <a:srgbClr val="333333"/>
                </a:solidFill>
                <a:effectLst/>
                <a:latin typeface="Helvetica Neue"/>
              </a:rPr>
              <a:t>rofile of the tea to the fullest extent. All our ingredients are 100 % Natural.</a:t>
            </a:r>
          </a:p>
          <a:p>
            <a:pPr>
              <a:lnSpc>
                <a:spcPct val="150000"/>
              </a:lnSpc>
            </a:pPr>
            <a:endParaRPr lang="en-US" sz="1050" dirty="0">
              <a:solidFill>
                <a:srgbClr val="333333"/>
              </a:solidFill>
              <a:latin typeface="Helvetica Neue"/>
              <a:ea typeface="Open Sans" panose="020B0606030504020204" pitchFamily="34" charset="0"/>
              <a:cs typeface="Open Sans" panose="020B0606030504020204" pitchFamily="34" charset="0"/>
            </a:endParaRPr>
          </a:p>
          <a:p>
            <a:pPr>
              <a:lnSpc>
                <a:spcPct val="150000"/>
              </a:lnSpc>
            </a:pPr>
            <a:r>
              <a:rPr lang="en-US" sz="1050" b="0" i="0" dirty="0">
                <a:solidFill>
                  <a:srgbClr val="333333"/>
                </a:solidFill>
                <a:effectLst/>
                <a:latin typeface="Helvetica Neue"/>
              </a:rPr>
              <a:t>No dust, no fanning: our teas are processed in a manner that minimizes drying - consequently, our teas ensure that the flavor</a:t>
            </a:r>
            <a:endParaRPr lang="en-US" sz="1050" b="0" i="0" dirty="0">
              <a:solidFill>
                <a:srgbClr val="333333"/>
              </a:solidFill>
              <a:effectLst/>
              <a:latin typeface="Helvetica Neue"/>
              <a:ea typeface="Open Sans" panose="020B0606030504020204" pitchFamily="34" charset="0"/>
              <a:cs typeface="Open Sans" panose="020B0606030504020204" pitchFamily="34" charset="0"/>
            </a:endParaRPr>
          </a:p>
          <a:p>
            <a:pPr>
              <a:lnSpc>
                <a:spcPct val="150000"/>
              </a:lnSpc>
            </a:pPr>
            <a:endParaRPr lang="en-US" sz="1050" dirty="0">
              <a:solidFill>
                <a:srgbClr val="333333"/>
              </a:solidFill>
              <a:latin typeface="Helvetica Neue"/>
              <a:ea typeface="Open Sans" panose="020B0606030504020204" pitchFamily="34" charset="0"/>
              <a:cs typeface="Open Sans" panose="020B0606030504020204" pitchFamily="34" charset="0"/>
            </a:endParaRPr>
          </a:p>
          <a:p>
            <a:pPr>
              <a:lnSpc>
                <a:spcPct val="150000"/>
              </a:lnSpc>
            </a:pPr>
            <a:r>
              <a:rPr lang="en-US" sz="1050" dirty="0">
                <a:solidFill>
                  <a:srgbClr val="333333"/>
                </a:solidFill>
                <a:latin typeface="Helvetica Neue"/>
              </a:rPr>
              <a:t>C</a:t>
            </a:r>
            <a:r>
              <a:rPr lang="en-US" sz="1050" b="0" i="0" dirty="0">
                <a:solidFill>
                  <a:srgbClr val="333333"/>
                </a:solidFill>
                <a:effectLst/>
                <a:latin typeface="Helvetica Neue"/>
              </a:rPr>
              <a:t>omponents like tannins and essential oils are retained to the maximum extent giving you a more flavorsome experience.</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17" name="Text Placeholder 2">
            <a:extLst>
              <a:ext uri="{FF2B5EF4-FFF2-40B4-BE49-F238E27FC236}">
                <a16:creationId xmlns:a16="http://schemas.microsoft.com/office/drawing/2014/main" id="{A29BA971-7A49-FD7E-2567-82217E05C8FF}"/>
              </a:ext>
            </a:extLst>
          </p:cNvPr>
          <p:cNvSpPr txBox="1">
            <a:spLocks/>
          </p:cNvSpPr>
          <p:nvPr/>
        </p:nvSpPr>
        <p:spPr>
          <a:xfrm>
            <a:off x="1246528" y="-6146163"/>
            <a:ext cx="4354172"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VEGETABLE COOKING</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OIL</a:t>
            </a:r>
          </a:p>
        </p:txBody>
      </p:sp>
      <p:sp>
        <p:nvSpPr>
          <p:cNvPr id="18" name="TextBox 17">
            <a:extLst>
              <a:ext uri="{FF2B5EF4-FFF2-40B4-BE49-F238E27FC236}">
                <a16:creationId xmlns:a16="http://schemas.microsoft.com/office/drawing/2014/main" id="{71321EE9-3CFF-B213-2237-8F62080C2452}"/>
              </a:ext>
            </a:extLst>
          </p:cNvPr>
          <p:cNvSpPr txBox="1"/>
          <p:nvPr/>
        </p:nvSpPr>
        <p:spPr>
          <a:xfrm flipH="1">
            <a:off x="1274719" y="-2595830"/>
            <a:ext cx="4125572" cy="1452705"/>
          </a:xfrm>
          <a:prstGeom prst="rect">
            <a:avLst/>
          </a:prstGeom>
          <a:noFill/>
        </p:spPr>
        <p:txBody>
          <a:bodyPr wrap="square" rtlCol="0">
            <a:spAutoFit/>
          </a:bodyPr>
          <a:lstStyle/>
          <a:p>
            <a:pPr>
              <a:lnSpc>
                <a:spcPct val="150000"/>
              </a:lnSpc>
            </a:pPr>
            <a:r>
              <a:rPr lang="en-US" sz="100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RBD Palm Olein is the liquid fraction obtained by the fractionation of palm oil after crystallization at controlled temperatures. It is especially suitable for frying and cooking. Main applications of RBD Palm Olein include salad and cooking oils in households, industrial frying fat of instant noodles, potato chips, doughnuts and condensed milk.</a:t>
            </a:r>
            <a:endPar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1442F5C3-5843-1354-1E1B-3C48113C6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399" y="-11510094"/>
            <a:ext cx="5839019" cy="5839019"/>
          </a:xfrm>
          <a:prstGeom prst="rect">
            <a:avLst/>
          </a:prstGeom>
        </p:spPr>
      </p:pic>
      <p:pic>
        <p:nvPicPr>
          <p:cNvPr id="20" name="Picture Placeholder 4">
            <a:extLst>
              <a:ext uri="{FF2B5EF4-FFF2-40B4-BE49-F238E27FC236}">
                <a16:creationId xmlns:a16="http://schemas.microsoft.com/office/drawing/2014/main" id="{638291F1-4C2D-E8F9-BE3C-C556FA7F773D}"/>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t="23885" b="17555"/>
          <a:stretch/>
        </p:blipFill>
        <p:spPr>
          <a:xfrm>
            <a:off x="1530022" y="-3657903"/>
            <a:ext cx="5777344" cy="3383280"/>
          </a:xfrm>
        </p:spPr>
      </p:pic>
      <p:sp>
        <p:nvSpPr>
          <p:cNvPr id="21" name="Text Placeholder 2">
            <a:extLst>
              <a:ext uri="{FF2B5EF4-FFF2-40B4-BE49-F238E27FC236}">
                <a16:creationId xmlns:a16="http://schemas.microsoft.com/office/drawing/2014/main" id="{2B4F7C15-1162-18ED-74D3-8B04F3A59C0E}"/>
              </a:ext>
            </a:extLst>
          </p:cNvPr>
          <p:cNvSpPr txBox="1">
            <a:spLocks/>
          </p:cNvSpPr>
          <p:nvPr/>
        </p:nvSpPr>
        <p:spPr>
          <a:xfrm>
            <a:off x="1848859" y="-8366569"/>
            <a:ext cx="5356159"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CHINA GREEN TEA</a:t>
            </a:r>
          </a:p>
          <a:p>
            <a:pPr marL="0" indent="0" algn="ct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GUNPOWDER 3505</a:t>
            </a:r>
          </a:p>
        </p:txBody>
      </p:sp>
      <p:pic>
        <p:nvPicPr>
          <p:cNvPr id="22" name="Picture 21">
            <a:extLst>
              <a:ext uri="{FF2B5EF4-FFF2-40B4-BE49-F238E27FC236}">
                <a16:creationId xmlns:a16="http://schemas.microsoft.com/office/drawing/2014/main" id="{D5FC19C7-4282-225A-C3F1-64F466AC19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6280" y="-5906810"/>
            <a:ext cx="2740619" cy="2461749"/>
          </a:xfrm>
          <a:prstGeom prst="rect">
            <a:avLst/>
          </a:prstGeom>
        </p:spPr>
      </p:pic>
      <p:pic>
        <p:nvPicPr>
          <p:cNvPr id="23" name="Picture 22">
            <a:extLst>
              <a:ext uri="{FF2B5EF4-FFF2-40B4-BE49-F238E27FC236}">
                <a16:creationId xmlns:a16="http://schemas.microsoft.com/office/drawing/2014/main" id="{632609B7-6B29-3804-3E01-A44BF6D781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6280" y="-12885174"/>
            <a:ext cx="2740620" cy="2461750"/>
          </a:xfrm>
          <a:prstGeom prst="rect">
            <a:avLst/>
          </a:prstGeom>
        </p:spPr>
      </p:pic>
      <p:sp>
        <p:nvSpPr>
          <p:cNvPr id="2" name="Rectangle 1">
            <a:extLst>
              <a:ext uri="{FF2B5EF4-FFF2-40B4-BE49-F238E27FC236}">
                <a16:creationId xmlns:a16="http://schemas.microsoft.com/office/drawing/2014/main" id="{A11D284F-3458-1252-C3C2-610894975F3B}"/>
              </a:ext>
            </a:extLst>
          </p:cNvPr>
          <p:cNvSpPr/>
          <p:nvPr/>
        </p:nvSpPr>
        <p:spPr>
          <a:xfrm rot="16200000" flipV="1">
            <a:off x="-1363632" y="4130927"/>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FD0D2EC-02B2-3198-FB11-B39697D2BD8D}"/>
              </a:ext>
            </a:extLst>
          </p:cNvPr>
          <p:cNvSpPr txBox="1">
            <a:spLocks/>
          </p:cNvSpPr>
          <p:nvPr/>
        </p:nvSpPr>
        <p:spPr>
          <a:xfrm rot="16200000">
            <a:off x="-279494" y="98868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p>
        </p:txBody>
      </p:sp>
      <p:sp>
        <p:nvSpPr>
          <p:cNvPr id="5" name="Rectangle 4">
            <a:extLst>
              <a:ext uri="{FF2B5EF4-FFF2-40B4-BE49-F238E27FC236}">
                <a16:creationId xmlns:a16="http://schemas.microsoft.com/office/drawing/2014/main" id="{01790227-1E3D-671F-08A0-2DE4B5872FB8}"/>
              </a:ext>
            </a:extLst>
          </p:cNvPr>
          <p:cNvSpPr/>
          <p:nvPr/>
        </p:nvSpPr>
        <p:spPr>
          <a:xfrm rot="16200000" flipV="1">
            <a:off x="-1363632" y="-2457045"/>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171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115">
        <p159:morph option="byObject"/>
      </p:transition>
    </mc:Choice>
    <mc:Fallback>
      <p:transition spd="slow" advTm="2115">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FA0F149-175B-A06E-A4A9-E78E5A2DD2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67" t="22000" r="4667" b="3332"/>
          <a:stretch/>
        </p:blipFill>
        <p:spPr>
          <a:xfrm>
            <a:off x="8117263" y="9926612"/>
            <a:ext cx="2772458" cy="2283201"/>
          </a:xfrm>
          <a:prstGeom prst="rect">
            <a:avLst/>
          </a:prstGeom>
        </p:spPr>
      </p:pic>
      <p:pic>
        <p:nvPicPr>
          <p:cNvPr id="5" name="Picture Placeholder 4"/>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3885" b="17555"/>
          <a:stretch/>
        </p:blipFill>
        <p:spPr>
          <a:xfrm>
            <a:off x="1530022" y="3073643"/>
            <a:ext cx="5777344" cy="3383280"/>
          </a:xfrm>
        </p:spPr>
      </p:pic>
      <p:sp>
        <p:nvSpPr>
          <p:cNvPr id="8" name="Text Placeholder 2"/>
          <p:cNvSpPr txBox="1">
            <a:spLocks/>
          </p:cNvSpPr>
          <p:nvPr/>
        </p:nvSpPr>
        <p:spPr>
          <a:xfrm>
            <a:off x="1848859" y="1284416"/>
            <a:ext cx="5356159"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CHINA GREEN TEA</a:t>
            </a:r>
          </a:p>
          <a:p>
            <a:pPr marL="0" indent="0" algn="ct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GUNPOWDER 3505</a:t>
            </a:r>
          </a:p>
        </p:txBody>
      </p:sp>
      <p:pic>
        <p:nvPicPr>
          <p:cNvPr id="13" name="Picture 12">
            <a:extLst>
              <a:ext uri="{FF2B5EF4-FFF2-40B4-BE49-F238E27FC236}">
                <a16:creationId xmlns:a16="http://schemas.microsoft.com/office/drawing/2014/main" id="{BBCBA4F5-D9C5-A0C5-5B37-A2EC71EAA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6280" y="3892473"/>
            <a:ext cx="2740619" cy="2461749"/>
          </a:xfrm>
          <a:prstGeom prst="rect">
            <a:avLst/>
          </a:prstGeom>
        </p:spPr>
      </p:pic>
      <p:pic>
        <p:nvPicPr>
          <p:cNvPr id="15" name="Picture 14">
            <a:extLst>
              <a:ext uri="{FF2B5EF4-FFF2-40B4-BE49-F238E27FC236}">
                <a16:creationId xmlns:a16="http://schemas.microsoft.com/office/drawing/2014/main" id="{142FB3E9-E8EE-AEAF-95AE-3041173C0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280" y="682968"/>
            <a:ext cx="2740620" cy="2461750"/>
          </a:xfrm>
          <a:prstGeom prst="rect">
            <a:avLst/>
          </a:prstGeom>
        </p:spPr>
      </p:pic>
      <p:pic>
        <p:nvPicPr>
          <p:cNvPr id="19" name="Picture Placeholder 12">
            <a:extLst>
              <a:ext uri="{FF2B5EF4-FFF2-40B4-BE49-F238E27FC236}">
                <a16:creationId xmlns:a16="http://schemas.microsoft.com/office/drawing/2014/main" id="{4D0E5354-7821-BE48-2C09-C670BE05C012}"/>
              </a:ext>
            </a:extLst>
          </p:cNvPr>
          <p:cNvPicPr>
            <a:picLocks noChangeAspect="1"/>
          </p:cNvPicPr>
          <p:nvPr/>
        </p:nvPicPr>
        <p:blipFill rotWithShape="1">
          <a:blip r:embed="rId6">
            <a:extLst>
              <a:ext uri="{28A0092B-C50C-407E-A947-70E740481C1C}">
                <a14:useLocalDpi xmlns:a14="http://schemas.microsoft.com/office/drawing/2010/main" val="0"/>
              </a:ext>
            </a:extLst>
          </a:blip>
          <a:srcRect t="19253" b="19253"/>
          <a:stretch/>
        </p:blipFill>
        <p:spPr>
          <a:xfrm>
            <a:off x="1371600" y="9239413"/>
            <a:ext cx="5947954" cy="3657600"/>
          </a:xfrm>
          <a:prstGeom prst="rect">
            <a:avLst/>
          </a:prstGeom>
        </p:spPr>
      </p:pic>
      <p:sp>
        <p:nvSpPr>
          <p:cNvPr id="20" name="TextBox 19">
            <a:extLst>
              <a:ext uri="{FF2B5EF4-FFF2-40B4-BE49-F238E27FC236}">
                <a16:creationId xmlns:a16="http://schemas.microsoft.com/office/drawing/2014/main" id="{D229EA95-8ADE-5719-A06A-0A7E2855AD21}"/>
              </a:ext>
            </a:extLst>
          </p:cNvPr>
          <p:cNvSpPr txBox="1"/>
          <p:nvPr/>
        </p:nvSpPr>
        <p:spPr>
          <a:xfrm flipH="1">
            <a:off x="7779850" y="13148632"/>
            <a:ext cx="3226723" cy="758797"/>
          </a:xfrm>
          <a:prstGeom prst="rect">
            <a:avLst/>
          </a:prstGeom>
          <a:noFill/>
        </p:spPr>
        <p:txBody>
          <a:bodyPr wrap="square" rtlCol="0">
            <a:spAutoFit/>
          </a:bodyPr>
          <a:lstStyle/>
          <a:p>
            <a:pPr>
              <a:lnSpc>
                <a:spcPct val="150000"/>
              </a:lnSpc>
            </a:pPr>
            <a:r>
              <a:rPr lang="en-US" sz="1000" b="0" i="0" dirty="0">
                <a:solidFill>
                  <a:srgbClr val="333333"/>
                </a:solidFill>
                <a:effectLst/>
                <a:latin typeface="Helvetica Neue"/>
              </a:rPr>
              <a:t>FRESH ORTHODOX LOOSE LEAF TEA WITH 100% NATURAL INGREDIENTS: </a:t>
            </a:r>
            <a:r>
              <a:rPr lang="en-US" sz="1000" b="0" i="0" dirty="0" err="1">
                <a:solidFill>
                  <a:srgbClr val="333333"/>
                </a:solidFill>
                <a:effectLst/>
                <a:latin typeface="Helvetica Neue"/>
              </a:rPr>
              <a:t>Chunli's</a:t>
            </a:r>
            <a:r>
              <a:rPr lang="en-US" sz="1000" b="0" i="0" dirty="0">
                <a:solidFill>
                  <a:srgbClr val="333333"/>
                </a:solidFill>
                <a:effectLst/>
                <a:latin typeface="Helvetica Neue"/>
              </a:rPr>
              <a:t> Green teas contain loose leaves that retain the </a:t>
            </a:r>
            <a:r>
              <a:rPr lang="en-US" sz="1000" b="0" i="0" dirty="0" err="1">
                <a:solidFill>
                  <a:srgbClr val="333333"/>
                </a:solidFill>
                <a:effectLst/>
                <a:latin typeface="Helvetica Neue"/>
              </a:rPr>
              <a:t>flavour</a:t>
            </a:r>
            <a:endParaRPr lang="en-US" sz="10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21" name="Text Placeholder 2">
            <a:extLst>
              <a:ext uri="{FF2B5EF4-FFF2-40B4-BE49-F238E27FC236}">
                <a16:creationId xmlns:a16="http://schemas.microsoft.com/office/drawing/2014/main" id="{E16524CB-3AC1-B5EC-8291-56359D57F380}"/>
              </a:ext>
            </a:extLst>
          </p:cNvPr>
          <p:cNvSpPr txBox="1">
            <a:spLocks/>
          </p:cNvSpPr>
          <p:nvPr/>
        </p:nvSpPr>
        <p:spPr>
          <a:xfrm>
            <a:off x="7779850" y="12174483"/>
            <a:ext cx="3808770" cy="40270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05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Morning Boost – Jumpstart your Morning With Extra Energy</a:t>
            </a:r>
          </a:p>
        </p:txBody>
      </p:sp>
      <p:sp>
        <p:nvSpPr>
          <p:cNvPr id="22" name="Text Placeholder 2">
            <a:extLst>
              <a:ext uri="{FF2B5EF4-FFF2-40B4-BE49-F238E27FC236}">
                <a16:creationId xmlns:a16="http://schemas.microsoft.com/office/drawing/2014/main" id="{A8C37ED0-352F-D122-CFC3-78DB0CB99E96}"/>
              </a:ext>
            </a:extLst>
          </p:cNvPr>
          <p:cNvSpPr txBox="1">
            <a:spLocks/>
          </p:cNvSpPr>
          <p:nvPr/>
        </p:nvSpPr>
        <p:spPr>
          <a:xfrm>
            <a:off x="7779850" y="7232033"/>
            <a:ext cx="2318307"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4011AAA</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GREEN TEA</a:t>
            </a:r>
          </a:p>
        </p:txBody>
      </p:sp>
      <p:sp>
        <p:nvSpPr>
          <p:cNvPr id="30" name="TextBox 29">
            <a:extLst>
              <a:ext uri="{FF2B5EF4-FFF2-40B4-BE49-F238E27FC236}">
                <a16:creationId xmlns:a16="http://schemas.microsoft.com/office/drawing/2014/main" id="{A87262E4-55DB-E7EE-972E-C4D4FA776276}"/>
              </a:ext>
            </a:extLst>
          </p:cNvPr>
          <p:cNvSpPr txBox="1"/>
          <p:nvPr/>
        </p:nvSpPr>
        <p:spPr>
          <a:xfrm flipH="1">
            <a:off x="1343509" y="-2004496"/>
            <a:ext cx="4413478" cy="1274260"/>
          </a:xfrm>
          <a:prstGeom prst="rect">
            <a:avLst/>
          </a:prstGeom>
          <a:noFill/>
        </p:spPr>
        <p:txBody>
          <a:bodyPr wrap="square" rtlCol="0">
            <a:spAutoFit/>
          </a:bodyPr>
          <a:lstStyle/>
          <a:p>
            <a:pPr algn="just">
              <a:lnSpc>
                <a:spcPct val="150000"/>
              </a:lnSpc>
            </a:pPr>
            <a:r>
              <a:rPr lang="en-US" sz="1050" b="0" i="0" dirty="0">
                <a:solidFill>
                  <a:srgbClr val="333333"/>
                </a:solidFill>
                <a:effectLst/>
                <a:latin typeface="Helvetica Neue"/>
              </a:rPr>
              <a:t>Hardwood Charcoal is an important product obtained from wood. Hardwood Charcoal is used widely as domestic and industrial fuel. Hardwood Charcoal is also used to produce activated carbon. Activated Carbon produced from wood has certain specific advantages as the raw material can adsorb certain molecular species.</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pic>
        <p:nvPicPr>
          <p:cNvPr id="27" name="Picture 26">
            <a:extLst>
              <a:ext uri="{FF2B5EF4-FFF2-40B4-BE49-F238E27FC236}">
                <a16:creationId xmlns:a16="http://schemas.microsoft.com/office/drawing/2014/main" id="{B3DD3525-D0C9-48E9-D010-21D45A3D89EC}"/>
              </a:ext>
            </a:extLst>
          </p:cNvPr>
          <p:cNvPicPr>
            <a:picLocks noChangeAspect="1"/>
          </p:cNvPicPr>
          <p:nvPr/>
        </p:nvPicPr>
        <p:blipFill rotWithShape="1">
          <a:blip r:embed="rId7">
            <a:extLst>
              <a:ext uri="{28A0092B-C50C-407E-A947-70E740481C1C}">
                <a14:useLocalDpi xmlns:a14="http://schemas.microsoft.com/office/drawing/2010/main" val="0"/>
              </a:ext>
            </a:extLst>
          </a:blip>
          <a:srcRect t="-3973" b="16266"/>
          <a:stretch/>
        </p:blipFill>
        <p:spPr>
          <a:xfrm>
            <a:off x="377370" y="-2925509"/>
            <a:ext cx="5943600" cy="2377440"/>
          </a:xfrm>
          <a:prstGeom prst="rect">
            <a:avLst/>
          </a:prstGeom>
        </p:spPr>
      </p:pic>
      <p:pic>
        <p:nvPicPr>
          <p:cNvPr id="28" name="Picture 27">
            <a:extLst>
              <a:ext uri="{FF2B5EF4-FFF2-40B4-BE49-F238E27FC236}">
                <a16:creationId xmlns:a16="http://schemas.microsoft.com/office/drawing/2014/main" id="{97020573-BB76-D83E-7690-C9D62FD48664}"/>
              </a:ext>
            </a:extLst>
          </p:cNvPr>
          <p:cNvPicPr>
            <a:picLocks noChangeAspect="1"/>
          </p:cNvPicPr>
          <p:nvPr/>
        </p:nvPicPr>
        <p:blipFill rotWithShape="1">
          <a:blip r:embed="rId8">
            <a:extLst>
              <a:ext uri="{28A0092B-C50C-407E-A947-70E740481C1C}">
                <a14:useLocalDpi xmlns:a14="http://schemas.microsoft.com/office/drawing/2010/main" val="0"/>
              </a:ext>
            </a:extLst>
          </a:blip>
          <a:srcRect l="33791" r="515"/>
          <a:stretch/>
        </p:blipFill>
        <p:spPr>
          <a:xfrm>
            <a:off x="377370" y="-7374320"/>
            <a:ext cx="2888343" cy="2579390"/>
          </a:xfrm>
          <a:prstGeom prst="rect">
            <a:avLst/>
          </a:prstGeom>
        </p:spPr>
      </p:pic>
      <p:pic>
        <p:nvPicPr>
          <p:cNvPr id="31" name="Picture 30">
            <a:extLst>
              <a:ext uri="{FF2B5EF4-FFF2-40B4-BE49-F238E27FC236}">
                <a16:creationId xmlns:a16="http://schemas.microsoft.com/office/drawing/2014/main" id="{A19635E0-DFEF-0D08-417C-DAC7CB5A1F2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58" r="24491"/>
          <a:stretch/>
        </p:blipFill>
        <p:spPr>
          <a:xfrm>
            <a:off x="3422903" y="-6421141"/>
            <a:ext cx="2888343" cy="2579390"/>
          </a:xfrm>
          <a:prstGeom prst="rect">
            <a:avLst/>
          </a:prstGeom>
        </p:spPr>
      </p:pic>
      <p:sp>
        <p:nvSpPr>
          <p:cNvPr id="32" name="Text Placeholder 2">
            <a:extLst>
              <a:ext uri="{FF2B5EF4-FFF2-40B4-BE49-F238E27FC236}">
                <a16:creationId xmlns:a16="http://schemas.microsoft.com/office/drawing/2014/main" id="{1789D5A2-6F94-7A15-CEC5-27F74A77EA56}"/>
              </a:ext>
            </a:extLst>
          </p:cNvPr>
          <p:cNvSpPr txBox="1">
            <a:spLocks/>
          </p:cNvSpPr>
          <p:nvPr/>
        </p:nvSpPr>
        <p:spPr>
          <a:xfrm>
            <a:off x="6556842" y="-6846032"/>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KAMPOT PEPPER</a:t>
            </a:r>
          </a:p>
        </p:txBody>
      </p:sp>
      <p:sp>
        <p:nvSpPr>
          <p:cNvPr id="33" name="TextBox 32">
            <a:extLst>
              <a:ext uri="{FF2B5EF4-FFF2-40B4-BE49-F238E27FC236}">
                <a16:creationId xmlns:a16="http://schemas.microsoft.com/office/drawing/2014/main" id="{31566EA7-248E-9C1D-6777-F3870A1AA5BF}"/>
              </a:ext>
            </a:extLst>
          </p:cNvPr>
          <p:cNvSpPr txBox="1"/>
          <p:nvPr/>
        </p:nvSpPr>
        <p:spPr>
          <a:xfrm flipH="1">
            <a:off x="6556842" y="-4523640"/>
            <a:ext cx="5257787" cy="4493538"/>
          </a:xfrm>
          <a:prstGeom prst="rect">
            <a:avLst/>
          </a:prstGeom>
          <a:noFill/>
        </p:spPr>
        <p:txBody>
          <a:bodyPr wrap="square" rtlCol="0">
            <a:spAutoFit/>
          </a:bodyPr>
          <a:lstStyle/>
          <a:p>
            <a:pPr marL="171450" indent="-171450" fontAlgn="base">
              <a:buFont typeface="Arial" panose="020B0604020202020204" pitchFamily="34" charset="0"/>
              <a:buChar char="•"/>
            </a:pPr>
            <a:r>
              <a:rPr lang="en-US" sz="1100" b="0" i="0" dirty="0">
                <a:solidFill>
                  <a:schemeClr val="tx1">
                    <a:lumMod val="75000"/>
                    <a:lumOff val="25000"/>
                  </a:schemeClr>
                </a:solidFill>
                <a:effectLst/>
                <a:latin typeface="Helvetica" pitchFamily="2" charset="0"/>
              </a:rPr>
              <a:t>Harvested when still young on the vine, </a:t>
            </a: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green pepper aromas literally explode on the palate with a very mild pepperiness. This fresh pepper accommodates perfectly a grilled squid dish.</a:t>
            </a:r>
            <a:br>
              <a:rPr lang="en-US" sz="1100" dirty="0">
                <a:solidFill>
                  <a:schemeClr val="tx1">
                    <a:lumMod val="75000"/>
                    <a:lumOff val="25000"/>
                  </a:schemeClr>
                </a:solidFill>
                <a:latin typeface="Helvetica" pitchFamily="2" charset="0"/>
              </a:rPr>
            </a:br>
            <a:r>
              <a:rPr lang="en-US" sz="1100" b="0" i="0" dirty="0">
                <a:solidFill>
                  <a:schemeClr val="tx1">
                    <a:lumMod val="75000"/>
                    <a:lumOff val="25000"/>
                  </a:schemeClr>
                </a:solidFill>
                <a:effectLst/>
                <a:latin typeface="Helvetica" pitchFamily="2" charset="0"/>
              </a:rPr>
              <a:t>This fresh pepper is a perfect match for a fried squid dish</a:t>
            </a:r>
          </a:p>
          <a:p>
            <a:pPr marL="171450" indent="-171450" fontAlgn="base">
              <a:buFont typeface="Arial" panose="020B0604020202020204" pitchFamily="34" charset="0"/>
              <a:buChar char="•"/>
            </a:pPr>
            <a:endParaRPr lang="en-US" sz="1100" dirty="0">
              <a:solidFill>
                <a:schemeClr val="tx1">
                  <a:lumMod val="75000"/>
                  <a:lumOff val="25000"/>
                </a:schemeClr>
              </a:solidFill>
              <a:latin typeface="Helvetica" pitchFamily="2" charset="0"/>
            </a:endParaRPr>
          </a:p>
          <a:p>
            <a:pPr marL="171450" indent="-171450">
              <a:buFont typeface="Arial" panose="020B0604020202020204" pitchFamily="34" charset="0"/>
              <a:buChar char="•"/>
            </a:pP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black pepper delivers a strong and delicate aroma. Its taste, which can range from intensely spicy to mildly sweet, reveals hints of flower, eucalyptus and mint.</a:t>
            </a:r>
            <a:br>
              <a:rPr lang="en-US" sz="1100" b="0" i="0" dirty="0">
                <a:solidFill>
                  <a:schemeClr val="tx1">
                    <a:lumMod val="75000"/>
                    <a:lumOff val="25000"/>
                  </a:schemeClr>
                </a:solidFill>
                <a:effectLst/>
                <a:latin typeface="Helvetica" pitchFamily="2" charset="0"/>
              </a:rPr>
            </a:br>
            <a:r>
              <a:rPr lang="en-US" sz="1100" b="0" i="0" dirty="0">
                <a:solidFill>
                  <a:schemeClr val="tx1">
                    <a:lumMod val="75000"/>
                    <a:lumOff val="25000"/>
                  </a:schemeClr>
                </a:solidFill>
                <a:effectLst/>
                <a:latin typeface="Helvetica" pitchFamily="2" charset="0"/>
              </a:rPr>
              <a:t>This black pepper suits all kind of dishes and distinguishes itself in particular with grilled fish.</a:t>
            </a:r>
          </a:p>
          <a:p>
            <a:pPr marL="171450" indent="-171450">
              <a:buFont typeface="Arial" panose="020B0604020202020204" pitchFamily="34" charset="0"/>
              <a:buChar char="•"/>
            </a:pP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peppers’ specificities come from the mildness of their spice, the freshness and complexity of their aromas and their exceptional lingering taste.</a:t>
            </a:r>
          </a:p>
          <a:p>
            <a:pPr marL="171450" indent="-171450" fontAlgn="base">
              <a:buFont typeface="Arial" panose="020B0604020202020204" pitchFamily="34" charset="0"/>
              <a:buChar char="•"/>
            </a:pPr>
            <a:endParaRPr lang="en-US" sz="1100" b="0" i="0" dirty="0">
              <a:solidFill>
                <a:schemeClr val="tx1">
                  <a:lumMod val="75000"/>
                  <a:lumOff val="25000"/>
                </a:schemeClr>
              </a:solidFill>
              <a:effectLst/>
              <a:latin typeface="Helvetica" pitchFamily="2" charset="0"/>
            </a:endParaRPr>
          </a:p>
          <a:p>
            <a:pPr marL="171450" indent="-171450" fontAlgn="base">
              <a:buFont typeface="Arial" panose="020B0604020202020204" pitchFamily="34" charset="0"/>
              <a:buChar char="•"/>
            </a:pPr>
            <a:endParaRPr lang="en-US" sz="1100" dirty="0">
              <a:solidFill>
                <a:schemeClr val="tx1">
                  <a:lumMod val="75000"/>
                  <a:lumOff val="25000"/>
                </a:schemeClr>
              </a:solidFill>
              <a:latin typeface="Helvetica" pitchFamily="2" charset="0"/>
            </a:endParaRPr>
          </a:p>
          <a:p>
            <a:pPr marL="171450" indent="-171450">
              <a:buFont typeface="Arial" panose="020B0604020202020204" pitchFamily="34" charset="0"/>
              <a:buChar char="•"/>
            </a:pPr>
            <a:r>
              <a:rPr lang="en-US" sz="1100" b="0" i="0" dirty="0">
                <a:solidFill>
                  <a:schemeClr val="tx1">
                    <a:lumMod val="75000"/>
                    <a:lumOff val="25000"/>
                  </a:schemeClr>
                </a:solidFill>
                <a:effectLst/>
                <a:latin typeface="Helvetica" pitchFamily="2" charset="0"/>
              </a:rPr>
              <a:t>This disconcerting pepper allows for the wildest combinations, from wild meat seasoning to vanilla desserts.</a:t>
            </a:r>
          </a:p>
          <a:p>
            <a:pPr marL="171450" indent="-171450">
              <a:buFont typeface="Arial" panose="020B0604020202020204" pitchFamily="34" charset="0"/>
              <a:buChar char="•"/>
            </a:pPr>
            <a:r>
              <a:rPr lang="en-US" sz="1100" b="0" i="0" dirty="0">
                <a:solidFill>
                  <a:schemeClr val="tx1">
                    <a:lumMod val="75000"/>
                    <a:lumOff val="25000"/>
                  </a:schemeClr>
                </a:solidFill>
                <a:effectLst/>
                <a:latin typeface="Helvetica" pitchFamily="2" charset="0"/>
              </a:rPr>
              <a:t>Harvested when the berry is fully mature on the vine, </a:t>
            </a: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red pepper delivers a powerful and fruity aroma. Its taste combines the spicy, mature flavor of black pepper with a sugary sweetness.</a:t>
            </a:r>
          </a:p>
          <a:p>
            <a:pPr marL="171450" indent="-171450">
              <a:buFont typeface="Arial" panose="020B0604020202020204" pitchFamily="34" charset="0"/>
              <a:buChar char="•"/>
            </a:pPr>
            <a:endParaRPr lang="en-US" sz="1100" dirty="0">
              <a:solidFill>
                <a:schemeClr val="tx1">
                  <a:lumMod val="75000"/>
                  <a:lumOff val="25000"/>
                </a:schemeClr>
              </a:solidFill>
              <a:latin typeface="Helvetica" pitchFamily="2" charset="0"/>
            </a:endParaRPr>
          </a:p>
          <a:p>
            <a:pPr marL="171450" indent="-171450" algn="l">
              <a:buFont typeface="Arial" panose="020B0604020202020204" pitchFamily="34" charset="0"/>
              <a:buChar char="•"/>
            </a:pP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red and white peppers are extremely rare due to the difficulty in harvesting fully mature pepper. Only a few hundreds of kilos are produced each year.</a:t>
            </a:r>
          </a:p>
          <a:p>
            <a:pPr marL="171450" indent="-171450" algn="l">
              <a:buFont typeface="Arial" panose="020B0604020202020204" pitchFamily="34" charset="0"/>
              <a:buChar char="•"/>
            </a:pPr>
            <a:r>
              <a:rPr lang="en-US" sz="1100" b="0" i="0" dirty="0">
                <a:solidFill>
                  <a:schemeClr val="tx1">
                    <a:lumMod val="75000"/>
                    <a:lumOff val="25000"/>
                  </a:schemeClr>
                </a:solidFill>
                <a:effectLst/>
                <a:latin typeface="Helvetica" pitchFamily="2" charset="0"/>
              </a:rPr>
              <a:t>Obtained by soaking the red berries in water for a few days, </a:t>
            </a: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white pepper develops an intense bouquet and delicate aroma. Its strong spicy taste carries notes of fresh grass and lime.</a:t>
            </a:r>
          </a:p>
        </p:txBody>
      </p:sp>
      <p:sp>
        <p:nvSpPr>
          <p:cNvPr id="36" name="TextBox 35">
            <a:extLst>
              <a:ext uri="{FF2B5EF4-FFF2-40B4-BE49-F238E27FC236}">
                <a16:creationId xmlns:a16="http://schemas.microsoft.com/office/drawing/2014/main" id="{482417B5-E36F-2E28-9928-94BEEDFCB16F}"/>
              </a:ext>
            </a:extLst>
          </p:cNvPr>
          <p:cNvSpPr txBox="1"/>
          <p:nvPr/>
        </p:nvSpPr>
        <p:spPr>
          <a:xfrm flipH="1">
            <a:off x="1368642" y="6962438"/>
            <a:ext cx="6027576" cy="1759008"/>
          </a:xfrm>
          <a:prstGeom prst="rect">
            <a:avLst/>
          </a:prstGeom>
          <a:noFill/>
        </p:spPr>
        <p:txBody>
          <a:bodyPr wrap="square" rtlCol="0">
            <a:spAutoFit/>
          </a:bodyPr>
          <a:lstStyle/>
          <a:p>
            <a:pPr>
              <a:lnSpc>
                <a:spcPct val="150000"/>
              </a:lnSpc>
            </a:pPr>
            <a:r>
              <a:rPr lang="en-US" sz="1050" dirty="0">
                <a:solidFill>
                  <a:srgbClr val="333333"/>
                </a:solidFill>
                <a:latin typeface="Helvetica Neue"/>
              </a:rPr>
              <a:t>P</a:t>
            </a:r>
            <a:r>
              <a:rPr lang="en-US" sz="1050" b="0" i="0" dirty="0">
                <a:solidFill>
                  <a:srgbClr val="333333"/>
                </a:solidFill>
                <a:effectLst/>
                <a:latin typeface="Helvetica Neue"/>
              </a:rPr>
              <a:t>rofile of the tea to the fullest extent. All our ingredients are 100 % Natural.</a:t>
            </a:r>
          </a:p>
          <a:p>
            <a:pPr>
              <a:lnSpc>
                <a:spcPct val="150000"/>
              </a:lnSpc>
            </a:pPr>
            <a:endParaRPr lang="en-US" sz="1050" dirty="0">
              <a:solidFill>
                <a:srgbClr val="333333"/>
              </a:solidFill>
              <a:latin typeface="Helvetica Neue"/>
              <a:ea typeface="Open Sans" panose="020B0606030504020204" pitchFamily="34" charset="0"/>
              <a:cs typeface="Open Sans" panose="020B0606030504020204" pitchFamily="34" charset="0"/>
            </a:endParaRPr>
          </a:p>
          <a:p>
            <a:pPr>
              <a:lnSpc>
                <a:spcPct val="150000"/>
              </a:lnSpc>
            </a:pPr>
            <a:r>
              <a:rPr lang="en-US" sz="1050" b="0" i="0" dirty="0">
                <a:solidFill>
                  <a:srgbClr val="333333"/>
                </a:solidFill>
                <a:effectLst/>
                <a:latin typeface="Helvetica Neue"/>
              </a:rPr>
              <a:t>No dust, no fanning: our teas are processed in a manner that minimizes drying - consequently, our teas ensure that the flavor</a:t>
            </a:r>
            <a:endParaRPr lang="en-US" sz="1050" b="0" i="0" dirty="0">
              <a:solidFill>
                <a:srgbClr val="333333"/>
              </a:solidFill>
              <a:effectLst/>
              <a:latin typeface="Helvetica Neue"/>
              <a:ea typeface="Open Sans" panose="020B0606030504020204" pitchFamily="34" charset="0"/>
              <a:cs typeface="Open Sans" panose="020B0606030504020204" pitchFamily="34" charset="0"/>
            </a:endParaRPr>
          </a:p>
          <a:p>
            <a:pPr>
              <a:lnSpc>
                <a:spcPct val="150000"/>
              </a:lnSpc>
            </a:pPr>
            <a:endParaRPr lang="en-US" sz="1050" dirty="0">
              <a:solidFill>
                <a:srgbClr val="333333"/>
              </a:solidFill>
              <a:latin typeface="Helvetica Neue"/>
              <a:ea typeface="Open Sans" panose="020B0606030504020204" pitchFamily="34" charset="0"/>
              <a:cs typeface="Open Sans" panose="020B0606030504020204" pitchFamily="34" charset="0"/>
            </a:endParaRPr>
          </a:p>
          <a:p>
            <a:pPr>
              <a:lnSpc>
                <a:spcPct val="150000"/>
              </a:lnSpc>
            </a:pPr>
            <a:r>
              <a:rPr lang="en-US" sz="1050" dirty="0">
                <a:solidFill>
                  <a:srgbClr val="333333"/>
                </a:solidFill>
                <a:latin typeface="Helvetica Neue"/>
              </a:rPr>
              <a:t>C</a:t>
            </a:r>
            <a:r>
              <a:rPr lang="en-US" sz="1050" b="0" i="0" dirty="0">
                <a:solidFill>
                  <a:srgbClr val="333333"/>
                </a:solidFill>
                <a:effectLst/>
                <a:latin typeface="Helvetica Neue"/>
              </a:rPr>
              <a:t>omponents like tannins and essential oils are retained to the maximum extent giving you a more flavorsome experience.</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2D433657-BD9B-3C66-E46F-330A61335318}"/>
              </a:ext>
            </a:extLst>
          </p:cNvPr>
          <p:cNvSpPr/>
          <p:nvPr/>
        </p:nvSpPr>
        <p:spPr>
          <a:xfrm rot="16200000" flipV="1">
            <a:off x="-1363632" y="2264381"/>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4AF68EED-1F05-209E-0176-4C388224B36F}"/>
              </a:ext>
            </a:extLst>
          </p:cNvPr>
          <p:cNvSpPr txBox="1">
            <a:spLocks/>
          </p:cNvSpPr>
          <p:nvPr/>
        </p:nvSpPr>
        <p:spPr>
          <a:xfrm rot="16200000">
            <a:off x="-279494" y="5176048"/>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9" name="Rectangle 8">
            <a:extLst>
              <a:ext uri="{FF2B5EF4-FFF2-40B4-BE49-F238E27FC236}">
                <a16:creationId xmlns:a16="http://schemas.microsoft.com/office/drawing/2014/main" id="{5440CD69-2541-2D6D-D109-AEA4D59957D0}"/>
              </a:ext>
            </a:extLst>
          </p:cNvPr>
          <p:cNvSpPr/>
          <p:nvPr/>
        </p:nvSpPr>
        <p:spPr>
          <a:xfrm rot="16200000" flipV="1">
            <a:off x="-1363632" y="9042485"/>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4098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49">
        <p159:morph option="byObject"/>
      </p:transition>
    </mc:Choice>
    <mc:Fallback>
      <p:transition spd="slow" advTm="2249">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15A020C5-98A0-EBAB-96C5-13B2DF9FAF94}"/>
              </a:ext>
            </a:extLst>
          </p:cNvPr>
          <p:cNvSpPr txBox="1">
            <a:spLocks/>
          </p:cNvSpPr>
          <p:nvPr/>
        </p:nvSpPr>
        <p:spPr>
          <a:xfrm>
            <a:off x="6556842" y="1027864"/>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KAMPOT PEPPER</a:t>
            </a:r>
          </a:p>
        </p:txBody>
      </p:sp>
      <p:sp>
        <p:nvSpPr>
          <p:cNvPr id="8" name="TextBox 7">
            <a:extLst>
              <a:ext uri="{FF2B5EF4-FFF2-40B4-BE49-F238E27FC236}">
                <a16:creationId xmlns:a16="http://schemas.microsoft.com/office/drawing/2014/main" id="{C64C2C2A-588A-500E-68B3-CACC515688B1}"/>
              </a:ext>
            </a:extLst>
          </p:cNvPr>
          <p:cNvSpPr txBox="1"/>
          <p:nvPr/>
        </p:nvSpPr>
        <p:spPr>
          <a:xfrm flipH="1">
            <a:off x="6556842" y="1776957"/>
            <a:ext cx="5257787" cy="4493538"/>
          </a:xfrm>
          <a:prstGeom prst="rect">
            <a:avLst/>
          </a:prstGeom>
          <a:noFill/>
        </p:spPr>
        <p:txBody>
          <a:bodyPr wrap="square" rtlCol="0">
            <a:spAutoFit/>
          </a:bodyPr>
          <a:lstStyle/>
          <a:p>
            <a:pPr marL="171450" indent="-171450" fontAlgn="base">
              <a:buFont typeface="Arial" panose="020B0604020202020204" pitchFamily="34" charset="0"/>
              <a:buChar char="•"/>
            </a:pPr>
            <a:r>
              <a:rPr lang="en-US" sz="1100" b="0" i="0" dirty="0">
                <a:solidFill>
                  <a:schemeClr val="tx1">
                    <a:lumMod val="75000"/>
                    <a:lumOff val="25000"/>
                  </a:schemeClr>
                </a:solidFill>
                <a:effectLst/>
                <a:latin typeface="Helvetica" pitchFamily="2" charset="0"/>
              </a:rPr>
              <a:t>Harvested when still young on the vine, </a:t>
            </a: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green pepper aromas literally explode on the palate with a very mild pepperiness. This fresh pepper accommodates perfectly a grilled squid dish.</a:t>
            </a:r>
            <a:br>
              <a:rPr lang="en-US" sz="1100" dirty="0">
                <a:solidFill>
                  <a:schemeClr val="tx1">
                    <a:lumMod val="75000"/>
                    <a:lumOff val="25000"/>
                  </a:schemeClr>
                </a:solidFill>
                <a:latin typeface="Helvetica" pitchFamily="2" charset="0"/>
              </a:rPr>
            </a:br>
            <a:r>
              <a:rPr lang="en-US" sz="1100" b="0" i="0" dirty="0">
                <a:solidFill>
                  <a:schemeClr val="tx1">
                    <a:lumMod val="75000"/>
                    <a:lumOff val="25000"/>
                  </a:schemeClr>
                </a:solidFill>
                <a:effectLst/>
                <a:latin typeface="Helvetica" pitchFamily="2" charset="0"/>
              </a:rPr>
              <a:t>This fresh pepper is a perfect match for a fried squid dish</a:t>
            </a:r>
          </a:p>
          <a:p>
            <a:pPr marL="171450" indent="-171450" fontAlgn="base">
              <a:buFont typeface="Arial" panose="020B0604020202020204" pitchFamily="34" charset="0"/>
              <a:buChar char="•"/>
            </a:pPr>
            <a:endParaRPr lang="en-US" sz="1100" dirty="0">
              <a:solidFill>
                <a:schemeClr val="tx1">
                  <a:lumMod val="75000"/>
                  <a:lumOff val="25000"/>
                </a:schemeClr>
              </a:solidFill>
              <a:latin typeface="Helvetica" pitchFamily="2" charset="0"/>
            </a:endParaRPr>
          </a:p>
          <a:p>
            <a:pPr marL="171450" indent="-171450">
              <a:buFont typeface="Arial" panose="020B0604020202020204" pitchFamily="34" charset="0"/>
              <a:buChar char="•"/>
            </a:pP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black pepper delivers a strong and delicate aroma. Its taste, which can range from intensely spicy to mildly sweet, reveals hints of flower, eucalyptus and mint.</a:t>
            </a:r>
            <a:br>
              <a:rPr lang="en-US" sz="1100" b="0" i="0" dirty="0">
                <a:solidFill>
                  <a:schemeClr val="tx1">
                    <a:lumMod val="75000"/>
                    <a:lumOff val="25000"/>
                  </a:schemeClr>
                </a:solidFill>
                <a:effectLst/>
                <a:latin typeface="Helvetica" pitchFamily="2" charset="0"/>
              </a:rPr>
            </a:br>
            <a:r>
              <a:rPr lang="en-US" sz="1100" b="0" i="0" dirty="0">
                <a:solidFill>
                  <a:schemeClr val="tx1">
                    <a:lumMod val="75000"/>
                    <a:lumOff val="25000"/>
                  </a:schemeClr>
                </a:solidFill>
                <a:effectLst/>
                <a:latin typeface="Helvetica" pitchFamily="2" charset="0"/>
              </a:rPr>
              <a:t>This black pepper suits all kind of dishes and distinguishes itself in particular with grilled fish.</a:t>
            </a:r>
          </a:p>
          <a:p>
            <a:pPr marL="171450" indent="-171450">
              <a:buFont typeface="Arial" panose="020B0604020202020204" pitchFamily="34" charset="0"/>
              <a:buChar char="•"/>
            </a:pP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peppers’ specificities come from the mildness of their spice, the freshness and complexity of their aromas and their exceptional lingering taste.</a:t>
            </a:r>
          </a:p>
          <a:p>
            <a:pPr marL="171450" indent="-171450" fontAlgn="base">
              <a:buFont typeface="Arial" panose="020B0604020202020204" pitchFamily="34" charset="0"/>
              <a:buChar char="•"/>
            </a:pPr>
            <a:endParaRPr lang="en-US" sz="1100" b="0" i="0" dirty="0">
              <a:solidFill>
                <a:schemeClr val="tx1">
                  <a:lumMod val="75000"/>
                  <a:lumOff val="25000"/>
                </a:schemeClr>
              </a:solidFill>
              <a:effectLst/>
              <a:latin typeface="Helvetica" pitchFamily="2" charset="0"/>
            </a:endParaRPr>
          </a:p>
          <a:p>
            <a:pPr marL="171450" indent="-171450" fontAlgn="base">
              <a:buFont typeface="Arial" panose="020B0604020202020204" pitchFamily="34" charset="0"/>
              <a:buChar char="•"/>
            </a:pPr>
            <a:endParaRPr lang="en-US" sz="1100" dirty="0">
              <a:solidFill>
                <a:schemeClr val="tx1">
                  <a:lumMod val="75000"/>
                  <a:lumOff val="25000"/>
                </a:schemeClr>
              </a:solidFill>
              <a:latin typeface="Helvetica" pitchFamily="2" charset="0"/>
            </a:endParaRPr>
          </a:p>
          <a:p>
            <a:pPr marL="171450" indent="-171450">
              <a:buFont typeface="Arial" panose="020B0604020202020204" pitchFamily="34" charset="0"/>
              <a:buChar char="•"/>
            </a:pPr>
            <a:r>
              <a:rPr lang="en-US" sz="1100" b="0" i="0" dirty="0">
                <a:solidFill>
                  <a:schemeClr val="tx1">
                    <a:lumMod val="75000"/>
                    <a:lumOff val="25000"/>
                  </a:schemeClr>
                </a:solidFill>
                <a:effectLst/>
                <a:latin typeface="Helvetica" pitchFamily="2" charset="0"/>
              </a:rPr>
              <a:t>This disconcerting pepper allows for the wildest combinations, from wild meat seasoning to vanilla desserts.</a:t>
            </a:r>
          </a:p>
          <a:p>
            <a:pPr marL="171450" indent="-171450">
              <a:buFont typeface="Arial" panose="020B0604020202020204" pitchFamily="34" charset="0"/>
              <a:buChar char="•"/>
            </a:pPr>
            <a:r>
              <a:rPr lang="en-US" sz="1100" b="0" i="0" dirty="0">
                <a:solidFill>
                  <a:schemeClr val="tx1">
                    <a:lumMod val="75000"/>
                    <a:lumOff val="25000"/>
                  </a:schemeClr>
                </a:solidFill>
                <a:effectLst/>
                <a:latin typeface="Helvetica" pitchFamily="2" charset="0"/>
              </a:rPr>
              <a:t>Harvested when the berry is fully mature on the vine, </a:t>
            </a: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red pepper delivers a powerful and fruity aroma. Its taste combines the spicy, mature flavor of black pepper with a sugary sweetness.</a:t>
            </a:r>
          </a:p>
          <a:p>
            <a:pPr marL="171450" indent="-171450">
              <a:buFont typeface="Arial" panose="020B0604020202020204" pitchFamily="34" charset="0"/>
              <a:buChar char="•"/>
            </a:pPr>
            <a:endParaRPr lang="en-US" sz="1100" dirty="0">
              <a:solidFill>
                <a:schemeClr val="tx1">
                  <a:lumMod val="75000"/>
                  <a:lumOff val="25000"/>
                </a:schemeClr>
              </a:solidFill>
              <a:latin typeface="Helvetica" pitchFamily="2" charset="0"/>
            </a:endParaRPr>
          </a:p>
          <a:p>
            <a:pPr marL="171450" indent="-171450" algn="l">
              <a:buFont typeface="Arial" panose="020B0604020202020204" pitchFamily="34" charset="0"/>
              <a:buChar char="•"/>
            </a:pP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red and white peppers are extremely rare due to the difficulty in harvesting fully mature pepper. Only a few hundreds of kilos are produced each year.</a:t>
            </a:r>
          </a:p>
          <a:p>
            <a:pPr marL="171450" indent="-171450" algn="l">
              <a:buFont typeface="Arial" panose="020B0604020202020204" pitchFamily="34" charset="0"/>
              <a:buChar char="•"/>
            </a:pPr>
            <a:r>
              <a:rPr lang="en-US" sz="1100" b="0" i="0" dirty="0">
                <a:solidFill>
                  <a:schemeClr val="tx1">
                    <a:lumMod val="75000"/>
                    <a:lumOff val="25000"/>
                  </a:schemeClr>
                </a:solidFill>
                <a:effectLst/>
                <a:latin typeface="Helvetica" pitchFamily="2" charset="0"/>
              </a:rPr>
              <a:t>Obtained by soaking the red berries in water for a few days, </a:t>
            </a:r>
            <a:r>
              <a:rPr lang="en-US" sz="1100" b="0" i="0" dirty="0" err="1">
                <a:solidFill>
                  <a:schemeClr val="tx1">
                    <a:lumMod val="75000"/>
                    <a:lumOff val="25000"/>
                  </a:schemeClr>
                </a:solidFill>
                <a:effectLst/>
                <a:latin typeface="Helvetica" pitchFamily="2" charset="0"/>
              </a:rPr>
              <a:t>Kampot</a:t>
            </a:r>
            <a:r>
              <a:rPr lang="en-US" sz="1100" b="0" i="0" dirty="0">
                <a:solidFill>
                  <a:schemeClr val="tx1">
                    <a:lumMod val="75000"/>
                    <a:lumOff val="25000"/>
                  </a:schemeClr>
                </a:solidFill>
                <a:effectLst/>
                <a:latin typeface="Helvetica" pitchFamily="2" charset="0"/>
              </a:rPr>
              <a:t> white pepper develops an intense bouquet and delicate aroma. Its strong spicy taste carries notes of fresh grass and lime.</a:t>
            </a:r>
          </a:p>
        </p:txBody>
      </p:sp>
      <p:pic>
        <p:nvPicPr>
          <p:cNvPr id="13" name="Picture Placeholder 4">
            <a:extLst>
              <a:ext uri="{FF2B5EF4-FFF2-40B4-BE49-F238E27FC236}">
                <a16:creationId xmlns:a16="http://schemas.microsoft.com/office/drawing/2014/main" id="{AF997359-37CF-211C-7152-DA845FA799DF}"/>
              </a:ext>
            </a:extLst>
          </p:cNvPr>
          <p:cNvPicPr>
            <a:picLocks noChangeAspect="1"/>
          </p:cNvPicPr>
          <p:nvPr/>
        </p:nvPicPr>
        <p:blipFill rotWithShape="1">
          <a:blip r:embed="rId2">
            <a:extLst>
              <a:ext uri="{28A0092B-C50C-407E-A947-70E740481C1C}">
                <a14:useLocalDpi xmlns:a14="http://schemas.microsoft.com/office/drawing/2010/main" val="0"/>
              </a:ext>
            </a:extLst>
          </a:blip>
          <a:srcRect t="23885" b="17555"/>
          <a:stretch/>
        </p:blipFill>
        <p:spPr>
          <a:xfrm>
            <a:off x="1530022" y="13478922"/>
            <a:ext cx="5777344" cy="3383280"/>
          </a:xfrm>
          <a:prstGeom prst="rect">
            <a:avLst/>
          </a:prstGeom>
          <a:pattFill prst="divot">
            <a:fgClr>
              <a:schemeClr val="accent1"/>
            </a:fgClr>
            <a:bgClr>
              <a:schemeClr val="bg1"/>
            </a:bgClr>
          </a:pattFill>
        </p:spPr>
      </p:pic>
      <p:sp>
        <p:nvSpPr>
          <p:cNvPr id="14" name="Text Placeholder 2">
            <a:extLst>
              <a:ext uri="{FF2B5EF4-FFF2-40B4-BE49-F238E27FC236}">
                <a16:creationId xmlns:a16="http://schemas.microsoft.com/office/drawing/2014/main" id="{DE705B35-409C-0626-F02B-6C8D36BA110B}"/>
              </a:ext>
            </a:extLst>
          </p:cNvPr>
          <p:cNvSpPr txBox="1">
            <a:spLocks/>
          </p:cNvSpPr>
          <p:nvPr/>
        </p:nvSpPr>
        <p:spPr>
          <a:xfrm>
            <a:off x="1848859" y="8409116"/>
            <a:ext cx="5356159"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CHINA GREEN TEA</a:t>
            </a:r>
          </a:p>
          <a:p>
            <a:pPr marL="0" indent="0" algn="ct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GUNPOWDER 3505</a:t>
            </a:r>
          </a:p>
        </p:txBody>
      </p:sp>
      <p:pic>
        <p:nvPicPr>
          <p:cNvPr id="15" name="Picture 14">
            <a:extLst>
              <a:ext uri="{FF2B5EF4-FFF2-40B4-BE49-F238E27FC236}">
                <a16:creationId xmlns:a16="http://schemas.microsoft.com/office/drawing/2014/main" id="{C1903A19-BAA4-30CB-42D3-E496A1CA6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280" y="15631327"/>
            <a:ext cx="2740619" cy="2461749"/>
          </a:xfrm>
          <a:prstGeom prst="rect">
            <a:avLst/>
          </a:prstGeom>
        </p:spPr>
      </p:pic>
      <p:pic>
        <p:nvPicPr>
          <p:cNvPr id="16" name="Picture 15">
            <a:extLst>
              <a:ext uri="{FF2B5EF4-FFF2-40B4-BE49-F238E27FC236}">
                <a16:creationId xmlns:a16="http://schemas.microsoft.com/office/drawing/2014/main" id="{55C63104-0941-CB8A-481D-CD4CF7EBF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6280" y="7807668"/>
            <a:ext cx="2740620" cy="2461750"/>
          </a:xfrm>
          <a:prstGeom prst="rect">
            <a:avLst/>
          </a:prstGeom>
        </p:spPr>
      </p:pic>
      <p:sp>
        <p:nvSpPr>
          <p:cNvPr id="17" name="TextBox 16">
            <a:extLst>
              <a:ext uri="{FF2B5EF4-FFF2-40B4-BE49-F238E27FC236}">
                <a16:creationId xmlns:a16="http://schemas.microsoft.com/office/drawing/2014/main" id="{05763043-65BE-17BB-864B-F5C9154A2A15}"/>
              </a:ext>
            </a:extLst>
          </p:cNvPr>
          <p:cNvSpPr txBox="1"/>
          <p:nvPr/>
        </p:nvSpPr>
        <p:spPr>
          <a:xfrm flipH="1">
            <a:off x="7159229" y="13240473"/>
            <a:ext cx="4438722" cy="2145203"/>
          </a:xfrm>
          <a:prstGeom prst="rect">
            <a:avLst/>
          </a:prstGeom>
          <a:noFill/>
        </p:spPr>
        <p:txBody>
          <a:bodyPr wrap="square" rtlCol="0">
            <a:spAutoFit/>
          </a:bodyPr>
          <a:lstStyle/>
          <a:p>
            <a:pPr>
              <a:lnSpc>
                <a:spcPct val="150000"/>
              </a:lnSpc>
            </a:pP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We are trading and manufacturer of all kind of copier paper worldwide.</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Paper size A4 (210 X 297 mm.) Whiteness: A grade (102-104%) Weight: 70 </a:t>
            </a:r>
            <a:r>
              <a:rPr lang="en-US" sz="1000" b="0"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gsm</a:t>
            </a: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75 </a:t>
            </a:r>
            <a:r>
              <a:rPr lang="en-US" sz="1000" b="0"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gsm</a:t>
            </a: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80 </a:t>
            </a:r>
            <a:r>
              <a:rPr lang="en-US" sz="1000" b="0"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gsm</a:t>
            </a: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available!</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Paper from Farmed Trees</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Double-A High-quality paper renown for its excellent performance and environmental friendly attributes is suitable for</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photocopies, printing with inkjet and laser printers and offset preprints.</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Double-A Color Paper 80 </a:t>
            </a:r>
            <a:r>
              <a:rPr lang="en-US" sz="1000" b="0"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gsm</a:t>
            </a: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A4 (210 X 297 mm.) Paper, Premium quality for your printing and copying</a:t>
            </a:r>
            <a:endPar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C1ED22B-6399-9324-D002-4EC8E920C295}"/>
              </a:ext>
            </a:extLst>
          </p:cNvPr>
          <p:cNvSpPr/>
          <p:nvPr/>
        </p:nvSpPr>
        <p:spPr>
          <a:xfrm rot="16200000">
            <a:off x="-1275910" y="8834648"/>
            <a:ext cx="380129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8C82C0CF-BBAA-8BDD-CFEE-85B1F90BD413}"/>
              </a:ext>
            </a:extLst>
          </p:cNvPr>
          <p:cNvSpPr txBox="1">
            <a:spLocks/>
          </p:cNvSpPr>
          <p:nvPr/>
        </p:nvSpPr>
        <p:spPr>
          <a:xfrm rot="16200000">
            <a:off x="-362264" y="12848167"/>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25" name="Rectangle 24">
            <a:extLst>
              <a:ext uri="{FF2B5EF4-FFF2-40B4-BE49-F238E27FC236}">
                <a16:creationId xmlns:a16="http://schemas.microsoft.com/office/drawing/2014/main" id="{5B84295E-354C-BF0B-F075-6AF6FA84F523}"/>
              </a:ext>
            </a:extLst>
          </p:cNvPr>
          <p:cNvSpPr/>
          <p:nvPr/>
        </p:nvSpPr>
        <p:spPr>
          <a:xfrm rot="16200000">
            <a:off x="-1275910" y="12964199"/>
            <a:ext cx="380129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
            <a:extLst>
              <a:ext uri="{FF2B5EF4-FFF2-40B4-BE49-F238E27FC236}">
                <a16:creationId xmlns:a16="http://schemas.microsoft.com/office/drawing/2014/main" id="{6F9372DE-9461-2557-D7AB-9457F691C399}"/>
              </a:ext>
            </a:extLst>
          </p:cNvPr>
          <p:cNvSpPr txBox="1">
            <a:spLocks/>
          </p:cNvSpPr>
          <p:nvPr/>
        </p:nvSpPr>
        <p:spPr>
          <a:xfrm rot="16200000">
            <a:off x="-362263" y="-5437515"/>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4" name="Picture 3">
            <a:extLst>
              <a:ext uri="{FF2B5EF4-FFF2-40B4-BE49-F238E27FC236}">
                <a16:creationId xmlns:a16="http://schemas.microsoft.com/office/drawing/2014/main" id="{8900D5BB-6CE2-E513-4E95-CADD459137DC}"/>
              </a:ext>
            </a:extLst>
          </p:cNvPr>
          <p:cNvPicPr>
            <a:picLocks noChangeAspect="1"/>
          </p:cNvPicPr>
          <p:nvPr/>
        </p:nvPicPr>
        <p:blipFill>
          <a:blip r:embed="rId5">
            <a:extLst>
              <a:ext uri="{28A0092B-C50C-407E-A947-70E740481C1C}">
                <a14:useLocalDpi xmlns:a14="http://schemas.microsoft.com/office/drawing/2010/main" val="0"/>
              </a:ext>
            </a:extLst>
          </a:blip>
          <a:srcRect t="6146" b="6146"/>
          <a:stretch/>
        </p:blipFill>
        <p:spPr>
          <a:xfrm>
            <a:off x="377370" y="3783874"/>
            <a:ext cx="5943600" cy="2377440"/>
          </a:xfrm>
          <a:prstGeom prst="rect">
            <a:avLst/>
          </a:prstGeom>
        </p:spPr>
      </p:pic>
      <p:pic>
        <p:nvPicPr>
          <p:cNvPr id="5" name="Picture 4">
            <a:extLst>
              <a:ext uri="{FF2B5EF4-FFF2-40B4-BE49-F238E27FC236}">
                <a16:creationId xmlns:a16="http://schemas.microsoft.com/office/drawing/2014/main" id="{D9FC18C1-B9C6-3198-083F-25C99EA2E14E}"/>
              </a:ext>
            </a:extLst>
          </p:cNvPr>
          <p:cNvPicPr>
            <a:picLocks noChangeAspect="1"/>
          </p:cNvPicPr>
          <p:nvPr/>
        </p:nvPicPr>
        <p:blipFill>
          <a:blip r:embed="rId6">
            <a:extLst>
              <a:ext uri="{28A0092B-C50C-407E-A947-70E740481C1C}">
                <a14:useLocalDpi xmlns:a14="http://schemas.microsoft.com/office/drawing/2010/main" val="0"/>
              </a:ext>
            </a:extLst>
          </a:blip>
          <a:srcRect l="17153" r="17153"/>
          <a:stretch/>
        </p:blipFill>
        <p:spPr>
          <a:xfrm>
            <a:off x="377370" y="1027864"/>
            <a:ext cx="2888343" cy="2579390"/>
          </a:xfrm>
          <a:prstGeom prst="rect">
            <a:avLst/>
          </a:prstGeom>
        </p:spPr>
      </p:pic>
      <p:pic>
        <p:nvPicPr>
          <p:cNvPr id="6" name="Picture 5">
            <a:extLst>
              <a:ext uri="{FF2B5EF4-FFF2-40B4-BE49-F238E27FC236}">
                <a16:creationId xmlns:a16="http://schemas.microsoft.com/office/drawing/2014/main" id="{D33B2A05-99D0-517E-AC35-0C00965242C5}"/>
              </a:ext>
            </a:extLst>
          </p:cNvPr>
          <p:cNvPicPr>
            <a:picLocks noChangeAspect="1"/>
          </p:cNvPicPr>
          <p:nvPr/>
        </p:nvPicPr>
        <p:blipFill>
          <a:blip r:embed="rId7" cstate="print">
            <a:extLst>
              <a:ext uri="{28A0092B-C50C-407E-A947-70E740481C1C}">
                <a14:useLocalDpi xmlns:a14="http://schemas.microsoft.com/office/drawing/2010/main" val="0"/>
              </a:ext>
            </a:extLst>
          </a:blip>
          <a:srcRect l="12674" r="12674"/>
          <a:stretch/>
        </p:blipFill>
        <p:spPr>
          <a:xfrm>
            <a:off x="3422903" y="1027864"/>
            <a:ext cx="2888343" cy="2579390"/>
          </a:xfrm>
          <a:prstGeom prst="rect">
            <a:avLst/>
          </a:prstGeom>
        </p:spPr>
      </p:pic>
      <p:pic>
        <p:nvPicPr>
          <p:cNvPr id="35" name="Picture 34">
            <a:extLst>
              <a:ext uri="{FF2B5EF4-FFF2-40B4-BE49-F238E27FC236}">
                <a16:creationId xmlns:a16="http://schemas.microsoft.com/office/drawing/2014/main" id="{1DC79C87-EF7C-BBB1-D7F6-771135AC2C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299991" flipH="1">
            <a:off x="-2264203" y="1697238"/>
            <a:ext cx="2141457" cy="2086636"/>
          </a:xfrm>
          <a:prstGeom prst="rect">
            <a:avLst/>
          </a:prstGeom>
        </p:spPr>
      </p:pic>
      <p:pic>
        <p:nvPicPr>
          <p:cNvPr id="36" name="Picture 35">
            <a:extLst>
              <a:ext uri="{FF2B5EF4-FFF2-40B4-BE49-F238E27FC236}">
                <a16:creationId xmlns:a16="http://schemas.microsoft.com/office/drawing/2014/main" id="{533B074A-696D-57B5-A7D1-4EB1462B39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580" b="2367"/>
          <a:stretch/>
        </p:blipFill>
        <p:spPr>
          <a:xfrm>
            <a:off x="2145013" y="-3681891"/>
            <a:ext cx="3950987" cy="3032760"/>
          </a:xfrm>
          <a:prstGeom prst="rect">
            <a:avLst/>
          </a:prstGeom>
        </p:spPr>
      </p:pic>
      <p:pic>
        <p:nvPicPr>
          <p:cNvPr id="37" name="Picture 36">
            <a:extLst>
              <a:ext uri="{FF2B5EF4-FFF2-40B4-BE49-F238E27FC236}">
                <a16:creationId xmlns:a16="http://schemas.microsoft.com/office/drawing/2014/main" id="{E4B6D568-B22F-E56B-950D-E0BC013362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1439" y="-9001217"/>
            <a:ext cx="4801611" cy="2374547"/>
          </a:xfrm>
          <a:prstGeom prst="rect">
            <a:avLst/>
          </a:prstGeom>
        </p:spPr>
      </p:pic>
      <p:sp>
        <p:nvSpPr>
          <p:cNvPr id="38" name="Text Placeholder 2">
            <a:extLst>
              <a:ext uri="{FF2B5EF4-FFF2-40B4-BE49-F238E27FC236}">
                <a16:creationId xmlns:a16="http://schemas.microsoft.com/office/drawing/2014/main" id="{36D3EE61-6445-029A-ED3B-1BE191D7BFCB}"/>
              </a:ext>
            </a:extLst>
          </p:cNvPr>
          <p:cNvSpPr txBox="1">
            <a:spLocks/>
          </p:cNvSpPr>
          <p:nvPr/>
        </p:nvSpPr>
        <p:spPr>
          <a:xfrm>
            <a:off x="12433535" y="3028949"/>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HONEY</a:t>
            </a:r>
          </a:p>
        </p:txBody>
      </p:sp>
      <p:sp>
        <p:nvSpPr>
          <p:cNvPr id="39" name="TextBox 38">
            <a:extLst>
              <a:ext uri="{FF2B5EF4-FFF2-40B4-BE49-F238E27FC236}">
                <a16:creationId xmlns:a16="http://schemas.microsoft.com/office/drawing/2014/main" id="{3B97F267-C53D-C49D-1B59-FC79A5BA6C19}"/>
              </a:ext>
            </a:extLst>
          </p:cNvPr>
          <p:cNvSpPr txBox="1"/>
          <p:nvPr/>
        </p:nvSpPr>
        <p:spPr>
          <a:xfrm flipH="1">
            <a:off x="12814861" y="4160608"/>
            <a:ext cx="5158908" cy="2246769"/>
          </a:xfrm>
          <a:prstGeom prst="rect">
            <a:avLst/>
          </a:prstGeom>
          <a:noFill/>
        </p:spPr>
        <p:txBody>
          <a:bodyPr wrap="square" rtlCol="0">
            <a:spAutoFit/>
          </a:bodyPr>
          <a:lstStyle/>
          <a:p>
            <a:pPr marL="285750" indent="-285750" algn="l">
              <a:buFont typeface="Arial" panose="020B0604020202020204" pitchFamily="34" charset="0"/>
              <a:buChar char="•"/>
            </a:pPr>
            <a:r>
              <a:rPr lang="en-US" sz="1400" b="0" i="0" dirty="0">
                <a:solidFill>
                  <a:schemeClr val="tx1">
                    <a:lumMod val="75000"/>
                    <a:lumOff val="25000"/>
                  </a:schemeClr>
                </a:solidFill>
                <a:effectLst/>
                <a:latin typeface="Helvetica" pitchFamily="2" charset="0"/>
              </a:rPr>
              <a:t>Honey is a sweet fluid made by honeybees using the nectar of flowering plants. There are about 320 different varieties of honey, which vary in color, odor and flavor.</a:t>
            </a:r>
          </a:p>
          <a:p>
            <a:pPr marL="285750" indent="-285750" algn="l">
              <a:buFont typeface="Arial" panose="020B0604020202020204" pitchFamily="34" charset="0"/>
              <a:buChar char="•"/>
            </a:pPr>
            <a:endParaRPr lang="en-US" sz="1400" b="0" i="0" dirty="0">
              <a:solidFill>
                <a:schemeClr val="tx1">
                  <a:lumMod val="75000"/>
                  <a:lumOff val="25000"/>
                </a:schemeClr>
              </a:solidFill>
              <a:effectLst/>
              <a:latin typeface="Helvetica" pitchFamily="2" charset="0"/>
            </a:endParaRPr>
          </a:p>
          <a:p>
            <a:pPr marL="285750" indent="-285750" algn="l">
              <a:buFont typeface="Arial" panose="020B0604020202020204" pitchFamily="34" charset="0"/>
              <a:buChar char="•"/>
            </a:pPr>
            <a:r>
              <a:rPr lang="en-US" sz="1400" b="0" i="0" dirty="0">
                <a:solidFill>
                  <a:schemeClr val="tx1">
                    <a:lumMod val="75000"/>
                    <a:lumOff val="25000"/>
                  </a:schemeClr>
                </a:solidFill>
                <a:effectLst/>
                <a:latin typeface="Helvetica" pitchFamily="2" charset="0"/>
              </a:rPr>
              <a:t>Honey contains mostly sugar, as well as a mix of amino acids, vitamins, minerals, iron, zinc and antioxidants. In addition to its use as a natural sweetener, honey is used as an anti-inflammatory, antioxidant and antibacterial agent. People commonly use honey orally to treat coughs and topically to treat burns and promote wound healing.</a:t>
            </a:r>
          </a:p>
        </p:txBody>
      </p:sp>
      <p:pic>
        <p:nvPicPr>
          <p:cNvPr id="40" name="Picture 39">
            <a:extLst>
              <a:ext uri="{FF2B5EF4-FFF2-40B4-BE49-F238E27FC236}">
                <a16:creationId xmlns:a16="http://schemas.microsoft.com/office/drawing/2014/main" id="{F5432D6C-AEB5-B0C6-00D5-0B2DE4DD91B0}"/>
              </a:ext>
            </a:extLst>
          </p:cNvPr>
          <p:cNvPicPr>
            <a:picLocks noChangeAspect="1"/>
          </p:cNvPicPr>
          <p:nvPr/>
        </p:nvPicPr>
        <p:blipFill>
          <a:blip r:embed="rId11">
            <a:extLst>
              <a:ext uri="{28A0092B-C50C-407E-A947-70E740481C1C}">
                <a14:useLocalDpi xmlns:a14="http://schemas.microsoft.com/office/drawing/2010/main" val="0"/>
              </a:ext>
            </a:extLst>
          </a:blip>
          <a:srcRect l="1389" r="1389"/>
          <a:stretch/>
        </p:blipFill>
        <p:spPr>
          <a:xfrm>
            <a:off x="13755928" y="167552"/>
            <a:ext cx="5943600" cy="2377440"/>
          </a:xfrm>
          <a:prstGeom prst="rect">
            <a:avLst/>
          </a:prstGeom>
        </p:spPr>
      </p:pic>
      <p:sp>
        <p:nvSpPr>
          <p:cNvPr id="43" name="TextBox 42">
            <a:extLst>
              <a:ext uri="{FF2B5EF4-FFF2-40B4-BE49-F238E27FC236}">
                <a16:creationId xmlns:a16="http://schemas.microsoft.com/office/drawing/2014/main" id="{8541E0FC-41A6-77E0-B7C3-586FBE93FC15}"/>
              </a:ext>
            </a:extLst>
          </p:cNvPr>
          <p:cNvSpPr txBox="1"/>
          <p:nvPr/>
        </p:nvSpPr>
        <p:spPr>
          <a:xfrm flipH="1">
            <a:off x="1368642" y="7098499"/>
            <a:ext cx="6027576" cy="1759008"/>
          </a:xfrm>
          <a:prstGeom prst="rect">
            <a:avLst/>
          </a:prstGeom>
          <a:noFill/>
        </p:spPr>
        <p:txBody>
          <a:bodyPr wrap="square" rtlCol="0">
            <a:spAutoFit/>
          </a:bodyPr>
          <a:lstStyle/>
          <a:p>
            <a:pPr>
              <a:lnSpc>
                <a:spcPct val="150000"/>
              </a:lnSpc>
            </a:pPr>
            <a:r>
              <a:rPr lang="en-US" sz="1050" dirty="0">
                <a:solidFill>
                  <a:srgbClr val="333333"/>
                </a:solidFill>
                <a:latin typeface="Helvetica Neue"/>
              </a:rPr>
              <a:t>P</a:t>
            </a:r>
            <a:r>
              <a:rPr lang="en-US" sz="1050" b="0" i="0" dirty="0">
                <a:solidFill>
                  <a:srgbClr val="333333"/>
                </a:solidFill>
                <a:effectLst/>
                <a:latin typeface="Helvetica Neue"/>
              </a:rPr>
              <a:t>rofile of the tea to the fullest extent. All our ingredients are 100 % Natural.</a:t>
            </a:r>
          </a:p>
          <a:p>
            <a:pPr>
              <a:lnSpc>
                <a:spcPct val="150000"/>
              </a:lnSpc>
            </a:pPr>
            <a:endParaRPr lang="en-US" sz="1050" dirty="0">
              <a:solidFill>
                <a:srgbClr val="333333"/>
              </a:solidFill>
              <a:latin typeface="Helvetica Neue"/>
              <a:ea typeface="Open Sans" panose="020B0606030504020204" pitchFamily="34" charset="0"/>
              <a:cs typeface="Open Sans" panose="020B0606030504020204" pitchFamily="34" charset="0"/>
            </a:endParaRPr>
          </a:p>
          <a:p>
            <a:pPr>
              <a:lnSpc>
                <a:spcPct val="150000"/>
              </a:lnSpc>
            </a:pPr>
            <a:r>
              <a:rPr lang="en-US" sz="1050" b="0" i="0" dirty="0">
                <a:solidFill>
                  <a:srgbClr val="333333"/>
                </a:solidFill>
                <a:effectLst/>
                <a:latin typeface="Helvetica Neue"/>
              </a:rPr>
              <a:t>No dust, no fanning: our teas are processed in a manner that minimizes drying - consequently, our teas ensure that the flavor</a:t>
            </a:r>
            <a:endParaRPr lang="en-US" sz="1050" b="0" i="0" dirty="0">
              <a:solidFill>
                <a:srgbClr val="333333"/>
              </a:solidFill>
              <a:effectLst/>
              <a:latin typeface="Helvetica Neue"/>
              <a:ea typeface="Open Sans" panose="020B0606030504020204" pitchFamily="34" charset="0"/>
              <a:cs typeface="Open Sans" panose="020B0606030504020204" pitchFamily="34" charset="0"/>
            </a:endParaRPr>
          </a:p>
          <a:p>
            <a:pPr>
              <a:lnSpc>
                <a:spcPct val="150000"/>
              </a:lnSpc>
            </a:pPr>
            <a:endParaRPr lang="en-US" sz="1050" dirty="0">
              <a:solidFill>
                <a:srgbClr val="333333"/>
              </a:solidFill>
              <a:latin typeface="Helvetica Neue"/>
              <a:ea typeface="Open Sans" panose="020B0606030504020204" pitchFamily="34" charset="0"/>
              <a:cs typeface="Open Sans" panose="020B0606030504020204" pitchFamily="34" charset="0"/>
            </a:endParaRPr>
          </a:p>
          <a:p>
            <a:pPr>
              <a:lnSpc>
                <a:spcPct val="150000"/>
              </a:lnSpc>
            </a:pPr>
            <a:r>
              <a:rPr lang="en-US" sz="1050" dirty="0">
                <a:solidFill>
                  <a:srgbClr val="333333"/>
                </a:solidFill>
                <a:latin typeface="Helvetica Neue"/>
              </a:rPr>
              <a:t>C</a:t>
            </a:r>
            <a:r>
              <a:rPr lang="en-US" sz="1050" b="0" i="0" dirty="0">
                <a:solidFill>
                  <a:srgbClr val="333333"/>
                </a:solidFill>
                <a:effectLst/>
                <a:latin typeface="Helvetica Neue"/>
              </a:rPr>
              <a:t>omponents like tannins and essential oils are retained to the maximum extent giving you a more flavorsome experience.</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07899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335">
        <p159:morph option="byObject"/>
      </p:transition>
    </mc:Choice>
    <mc:Fallback>
      <p:transition spd="slow" advTm="2335">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196B16-5D78-EC17-2B88-DD24677C72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580" b="2367"/>
          <a:stretch/>
        </p:blipFill>
        <p:spPr>
          <a:xfrm>
            <a:off x="2145013" y="3352800"/>
            <a:ext cx="3950987" cy="3032760"/>
          </a:xfrm>
          <a:prstGeom prst="rect">
            <a:avLst/>
          </a:prstGeom>
        </p:spPr>
      </p:pic>
      <p:sp>
        <p:nvSpPr>
          <p:cNvPr id="12" name="Text Placeholder 2">
            <a:extLst>
              <a:ext uri="{FF2B5EF4-FFF2-40B4-BE49-F238E27FC236}">
                <a16:creationId xmlns:a16="http://schemas.microsoft.com/office/drawing/2014/main" id="{BB4D4815-E5D3-9572-AB44-8D359666F14C}"/>
              </a:ext>
            </a:extLst>
          </p:cNvPr>
          <p:cNvSpPr txBox="1">
            <a:spLocks/>
          </p:cNvSpPr>
          <p:nvPr/>
        </p:nvSpPr>
        <p:spPr>
          <a:xfrm>
            <a:off x="6556842" y="3028949"/>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HONEY</a:t>
            </a:r>
          </a:p>
        </p:txBody>
      </p:sp>
      <p:sp>
        <p:nvSpPr>
          <p:cNvPr id="13" name="TextBox 12">
            <a:extLst>
              <a:ext uri="{FF2B5EF4-FFF2-40B4-BE49-F238E27FC236}">
                <a16:creationId xmlns:a16="http://schemas.microsoft.com/office/drawing/2014/main" id="{C3940D1E-9882-1AF1-8C3F-74AA0C82F2E3}"/>
              </a:ext>
            </a:extLst>
          </p:cNvPr>
          <p:cNvSpPr txBox="1"/>
          <p:nvPr/>
        </p:nvSpPr>
        <p:spPr>
          <a:xfrm flipH="1">
            <a:off x="6556842" y="4160608"/>
            <a:ext cx="5158908" cy="2246769"/>
          </a:xfrm>
          <a:prstGeom prst="rect">
            <a:avLst/>
          </a:prstGeom>
          <a:noFill/>
        </p:spPr>
        <p:txBody>
          <a:bodyPr wrap="square" rtlCol="0">
            <a:spAutoFit/>
          </a:bodyPr>
          <a:lstStyle/>
          <a:p>
            <a:pPr marL="285750" indent="-285750" algn="l">
              <a:buFont typeface="Arial" panose="020B0604020202020204" pitchFamily="34" charset="0"/>
              <a:buChar char="•"/>
            </a:pPr>
            <a:r>
              <a:rPr lang="en-US" sz="1400" b="0" i="0" dirty="0">
                <a:solidFill>
                  <a:schemeClr val="tx1">
                    <a:lumMod val="75000"/>
                    <a:lumOff val="25000"/>
                  </a:schemeClr>
                </a:solidFill>
                <a:effectLst/>
                <a:latin typeface="Helvetica" pitchFamily="2" charset="0"/>
              </a:rPr>
              <a:t>Honey is a sweet fluid made by honeybees using the nectar of flowering plants. There are about 320 different varieties of honey, which vary in color, odor and flavor.</a:t>
            </a:r>
          </a:p>
          <a:p>
            <a:pPr marL="285750" indent="-285750" algn="l">
              <a:buFont typeface="Arial" panose="020B0604020202020204" pitchFamily="34" charset="0"/>
              <a:buChar char="•"/>
            </a:pPr>
            <a:endParaRPr lang="en-US" sz="1400" b="0" i="0" dirty="0">
              <a:solidFill>
                <a:schemeClr val="tx1">
                  <a:lumMod val="75000"/>
                  <a:lumOff val="25000"/>
                </a:schemeClr>
              </a:solidFill>
              <a:effectLst/>
              <a:latin typeface="Helvetica" pitchFamily="2" charset="0"/>
            </a:endParaRPr>
          </a:p>
          <a:p>
            <a:pPr marL="285750" indent="-285750" algn="l">
              <a:buFont typeface="Arial" panose="020B0604020202020204" pitchFamily="34" charset="0"/>
              <a:buChar char="•"/>
            </a:pPr>
            <a:r>
              <a:rPr lang="en-US" sz="1400" b="0" i="0" dirty="0">
                <a:solidFill>
                  <a:schemeClr val="tx1">
                    <a:lumMod val="75000"/>
                    <a:lumOff val="25000"/>
                  </a:schemeClr>
                </a:solidFill>
                <a:effectLst/>
                <a:latin typeface="Helvetica" pitchFamily="2" charset="0"/>
              </a:rPr>
              <a:t>Honey contains mostly sugar, as well as a mix of amino acids, vitamins, minerals, iron, zinc and antioxidants. In addition to its use as a natural sweetener, honey is used as an anti-inflammatory, antioxidant and antibacterial agent. People commonly use honey orally to treat coughs and topically to treat burns and promote wound healing.</a:t>
            </a:r>
          </a:p>
        </p:txBody>
      </p:sp>
      <p:pic>
        <p:nvPicPr>
          <p:cNvPr id="14" name="Picture 13">
            <a:extLst>
              <a:ext uri="{FF2B5EF4-FFF2-40B4-BE49-F238E27FC236}">
                <a16:creationId xmlns:a16="http://schemas.microsoft.com/office/drawing/2014/main" id="{C30E9668-3D26-C6E2-FA18-F6CA663D0C28}"/>
              </a:ext>
            </a:extLst>
          </p:cNvPr>
          <p:cNvPicPr>
            <a:picLocks noChangeAspect="1"/>
          </p:cNvPicPr>
          <p:nvPr/>
        </p:nvPicPr>
        <p:blipFill>
          <a:blip r:embed="rId3">
            <a:extLst>
              <a:ext uri="{28A0092B-C50C-407E-A947-70E740481C1C}">
                <a14:useLocalDpi xmlns:a14="http://schemas.microsoft.com/office/drawing/2010/main" val="0"/>
              </a:ext>
            </a:extLst>
          </a:blip>
          <a:srcRect l="1389" r="1389"/>
          <a:stretch/>
        </p:blipFill>
        <p:spPr>
          <a:xfrm>
            <a:off x="6096000" y="167552"/>
            <a:ext cx="5943600" cy="2377440"/>
          </a:xfrm>
          <a:prstGeom prst="rect">
            <a:avLst/>
          </a:prstGeom>
        </p:spPr>
      </p:pic>
      <p:pic>
        <p:nvPicPr>
          <p:cNvPr id="18" name="Picture 17">
            <a:extLst>
              <a:ext uri="{FF2B5EF4-FFF2-40B4-BE49-F238E27FC236}">
                <a16:creationId xmlns:a16="http://schemas.microsoft.com/office/drawing/2014/main" id="{A97CA617-7952-8A22-B37D-77B24C235E2F}"/>
              </a:ext>
            </a:extLst>
          </p:cNvPr>
          <p:cNvPicPr>
            <a:picLocks noChangeAspect="1"/>
          </p:cNvPicPr>
          <p:nvPr/>
        </p:nvPicPr>
        <p:blipFill>
          <a:blip r:embed="rId4">
            <a:extLst>
              <a:ext uri="{28A0092B-C50C-407E-A947-70E740481C1C}">
                <a14:useLocalDpi xmlns:a14="http://schemas.microsoft.com/office/drawing/2010/main" val="0"/>
              </a:ext>
            </a:extLst>
          </a:blip>
          <a:srcRect t="6146" b="6146"/>
          <a:stretch/>
        </p:blipFill>
        <p:spPr>
          <a:xfrm>
            <a:off x="377370" y="10951279"/>
            <a:ext cx="5943600" cy="2377440"/>
          </a:xfrm>
          <a:prstGeom prst="rect">
            <a:avLst/>
          </a:prstGeom>
        </p:spPr>
      </p:pic>
      <p:pic>
        <p:nvPicPr>
          <p:cNvPr id="19" name="Picture 18">
            <a:extLst>
              <a:ext uri="{FF2B5EF4-FFF2-40B4-BE49-F238E27FC236}">
                <a16:creationId xmlns:a16="http://schemas.microsoft.com/office/drawing/2014/main" id="{C444A0B4-E4CE-073C-E107-B0D3189DEC33}"/>
              </a:ext>
            </a:extLst>
          </p:cNvPr>
          <p:cNvPicPr>
            <a:picLocks noChangeAspect="1"/>
          </p:cNvPicPr>
          <p:nvPr/>
        </p:nvPicPr>
        <p:blipFill>
          <a:blip r:embed="rId5">
            <a:extLst>
              <a:ext uri="{28A0092B-C50C-407E-A947-70E740481C1C}">
                <a14:useLocalDpi xmlns:a14="http://schemas.microsoft.com/office/drawing/2010/main" val="0"/>
              </a:ext>
            </a:extLst>
          </a:blip>
          <a:srcRect l="17153" r="17153"/>
          <a:stretch/>
        </p:blipFill>
        <p:spPr>
          <a:xfrm>
            <a:off x="377370" y="7136020"/>
            <a:ext cx="2888343" cy="2579390"/>
          </a:xfrm>
          <a:prstGeom prst="rect">
            <a:avLst/>
          </a:prstGeom>
        </p:spPr>
      </p:pic>
      <p:pic>
        <p:nvPicPr>
          <p:cNvPr id="20" name="Picture 19">
            <a:extLst>
              <a:ext uri="{FF2B5EF4-FFF2-40B4-BE49-F238E27FC236}">
                <a16:creationId xmlns:a16="http://schemas.microsoft.com/office/drawing/2014/main" id="{69CF352E-F5E7-BF98-B0C7-89547CA6ADCE}"/>
              </a:ext>
            </a:extLst>
          </p:cNvPr>
          <p:cNvPicPr>
            <a:picLocks noChangeAspect="1"/>
          </p:cNvPicPr>
          <p:nvPr/>
        </p:nvPicPr>
        <p:blipFill>
          <a:blip r:embed="rId6" cstate="print">
            <a:extLst>
              <a:ext uri="{28A0092B-C50C-407E-A947-70E740481C1C}">
                <a14:useLocalDpi xmlns:a14="http://schemas.microsoft.com/office/drawing/2010/main" val="0"/>
              </a:ext>
            </a:extLst>
          </a:blip>
          <a:srcRect l="12674" r="12674"/>
          <a:stretch/>
        </p:blipFill>
        <p:spPr>
          <a:xfrm>
            <a:off x="3422903" y="8023253"/>
            <a:ext cx="2888343" cy="2579390"/>
          </a:xfrm>
          <a:prstGeom prst="rect">
            <a:avLst/>
          </a:prstGeom>
        </p:spPr>
      </p:pic>
      <p:sp>
        <p:nvSpPr>
          <p:cNvPr id="21" name="Text Placeholder 2">
            <a:extLst>
              <a:ext uri="{FF2B5EF4-FFF2-40B4-BE49-F238E27FC236}">
                <a16:creationId xmlns:a16="http://schemas.microsoft.com/office/drawing/2014/main" id="{246D12B8-7F32-0B8B-0525-E8AF200BB301}"/>
              </a:ext>
            </a:extLst>
          </p:cNvPr>
          <p:cNvSpPr txBox="1">
            <a:spLocks/>
          </p:cNvSpPr>
          <p:nvPr/>
        </p:nvSpPr>
        <p:spPr>
          <a:xfrm>
            <a:off x="6556842" y="-848875"/>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KAMPOT PEPPER</a:t>
            </a:r>
          </a:p>
        </p:txBody>
      </p:sp>
      <p:sp>
        <p:nvSpPr>
          <p:cNvPr id="26" name="Rectangle 25">
            <a:extLst>
              <a:ext uri="{FF2B5EF4-FFF2-40B4-BE49-F238E27FC236}">
                <a16:creationId xmlns:a16="http://schemas.microsoft.com/office/drawing/2014/main" id="{B011CA25-CF0C-EF06-242D-A2A7FCED40F3}"/>
              </a:ext>
            </a:extLst>
          </p:cNvPr>
          <p:cNvSpPr/>
          <p:nvPr/>
        </p:nvSpPr>
        <p:spPr>
          <a:xfrm rot="16200000">
            <a:off x="-1426133" y="9290089"/>
            <a:ext cx="4101738"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D0D06300-8BA5-7919-C7C9-FD14EC98D44D}"/>
              </a:ext>
            </a:extLst>
          </p:cNvPr>
          <p:cNvSpPr txBox="1">
            <a:spLocks/>
          </p:cNvSpPr>
          <p:nvPr/>
        </p:nvSpPr>
        <p:spPr>
          <a:xfrm rot="16200000">
            <a:off x="-362264" y="-1317382"/>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30" name="Picture Placeholder 5">
            <a:extLst>
              <a:ext uri="{FF2B5EF4-FFF2-40B4-BE49-F238E27FC236}">
                <a16:creationId xmlns:a16="http://schemas.microsoft.com/office/drawing/2014/main" id="{4A6F9935-6598-8051-43DF-911E6156ACB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93" b="11354"/>
          <a:stretch/>
        </p:blipFill>
        <p:spPr>
          <a:xfrm>
            <a:off x="1366547" y="-7285476"/>
            <a:ext cx="4413478" cy="1639968"/>
          </a:xfrm>
          <a:prstGeom prst="rect">
            <a:avLst/>
          </a:prstGeom>
          <a:pattFill prst="divot">
            <a:fgClr>
              <a:schemeClr val="accent1"/>
            </a:fgClr>
            <a:bgClr>
              <a:schemeClr val="bg1"/>
            </a:bgClr>
          </a:pattFill>
        </p:spPr>
      </p:pic>
      <p:pic>
        <p:nvPicPr>
          <p:cNvPr id="31" name="Picture Placeholder 4">
            <a:extLst>
              <a:ext uri="{FF2B5EF4-FFF2-40B4-BE49-F238E27FC236}">
                <a16:creationId xmlns:a16="http://schemas.microsoft.com/office/drawing/2014/main" id="{32A82EAE-C65B-E22A-16C4-38942D0CF709}"/>
              </a:ext>
            </a:extLst>
          </p:cNvPr>
          <p:cNvPicPr>
            <a:picLocks noGrp="1" noChangeAspect="1"/>
          </p:cNvPicPr>
          <p:nvPr>
            <p:ph type="pic" sz="quarter" idx="15"/>
          </p:nvPr>
        </p:nvPicPr>
        <p:blipFill rotWithShape="1">
          <a:blip r:embed="rId8" cstate="print">
            <a:extLst>
              <a:ext uri="{28A0092B-C50C-407E-A947-70E740481C1C}">
                <a14:useLocalDpi xmlns:a14="http://schemas.microsoft.com/office/drawing/2010/main" val="0"/>
              </a:ext>
            </a:extLst>
          </a:blip>
          <a:srcRect l="5446" t="14152" r="1484" b="18370"/>
          <a:stretch/>
        </p:blipFill>
        <p:spPr>
          <a:xfrm>
            <a:off x="6972301" y="-8236789"/>
            <a:ext cx="4297680" cy="2926080"/>
          </a:xfrm>
        </p:spPr>
      </p:pic>
      <p:sp>
        <p:nvSpPr>
          <p:cNvPr id="32" name="Text Placeholder 2">
            <a:extLst>
              <a:ext uri="{FF2B5EF4-FFF2-40B4-BE49-F238E27FC236}">
                <a16:creationId xmlns:a16="http://schemas.microsoft.com/office/drawing/2014/main" id="{05F5B7AE-6C2F-CC45-DD33-0856CFF48B22}"/>
              </a:ext>
            </a:extLst>
          </p:cNvPr>
          <p:cNvSpPr txBox="1">
            <a:spLocks/>
          </p:cNvSpPr>
          <p:nvPr/>
        </p:nvSpPr>
        <p:spPr>
          <a:xfrm>
            <a:off x="1343510" y="-5216443"/>
            <a:ext cx="2318307"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CHARCOAL</a:t>
            </a:r>
          </a:p>
        </p:txBody>
      </p:sp>
      <p:sp>
        <p:nvSpPr>
          <p:cNvPr id="33" name="TextBox 32">
            <a:extLst>
              <a:ext uri="{FF2B5EF4-FFF2-40B4-BE49-F238E27FC236}">
                <a16:creationId xmlns:a16="http://schemas.microsoft.com/office/drawing/2014/main" id="{41762CD5-8E4E-6A4B-70EC-2353DFAF7E0F}"/>
              </a:ext>
            </a:extLst>
          </p:cNvPr>
          <p:cNvSpPr txBox="1"/>
          <p:nvPr/>
        </p:nvSpPr>
        <p:spPr>
          <a:xfrm flipH="1">
            <a:off x="1343509" y="-1567675"/>
            <a:ext cx="4413478" cy="1274260"/>
          </a:xfrm>
          <a:prstGeom prst="rect">
            <a:avLst/>
          </a:prstGeom>
          <a:noFill/>
        </p:spPr>
        <p:txBody>
          <a:bodyPr wrap="square" rtlCol="0">
            <a:spAutoFit/>
          </a:bodyPr>
          <a:lstStyle/>
          <a:p>
            <a:pPr algn="just">
              <a:lnSpc>
                <a:spcPct val="150000"/>
              </a:lnSpc>
            </a:pPr>
            <a:r>
              <a:rPr lang="en-US" sz="1050" b="0" i="0" dirty="0">
                <a:solidFill>
                  <a:srgbClr val="333333"/>
                </a:solidFill>
                <a:effectLst/>
                <a:latin typeface="Helvetica Neue"/>
              </a:rPr>
              <a:t>Hardwood Charcoal is an important product obtained from wood. Hardwood Charcoal is used widely as domestic and industrial fuel. Hardwood Charcoal is also used to produce activated carbon. Activated Carbon produced from wood has certain specific advantages as the raw material can adsorb certain molecular species.</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01DFFDD6-B2DC-2776-C6C4-1587F990207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 b="49285"/>
          <a:stretch/>
        </p:blipFill>
        <p:spPr>
          <a:xfrm>
            <a:off x="6972300" y="-2665794"/>
            <a:ext cx="4613029" cy="2339500"/>
          </a:xfrm>
          <a:prstGeom prst="rect">
            <a:avLst/>
          </a:prstGeom>
        </p:spPr>
      </p:pic>
      <p:pic>
        <p:nvPicPr>
          <p:cNvPr id="17" name="Picture 16">
            <a:extLst>
              <a:ext uri="{FF2B5EF4-FFF2-40B4-BE49-F238E27FC236}">
                <a16:creationId xmlns:a16="http://schemas.microsoft.com/office/drawing/2014/main" id="{D4BF51C4-C77C-2AF7-CA02-B9B96A9FFA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7287" y="4160608"/>
            <a:ext cx="2141457" cy="2086636"/>
          </a:xfrm>
          <a:prstGeom prst="rect">
            <a:avLst/>
          </a:prstGeom>
        </p:spPr>
      </p:pic>
      <p:pic>
        <p:nvPicPr>
          <p:cNvPr id="2" name="Picture 1">
            <a:extLst>
              <a:ext uri="{FF2B5EF4-FFF2-40B4-BE49-F238E27FC236}">
                <a16:creationId xmlns:a16="http://schemas.microsoft.com/office/drawing/2014/main" id="{C1AFD3AE-E5DE-E790-8EBF-A6905A29CB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2193" y="204411"/>
            <a:ext cx="4450857" cy="2201088"/>
          </a:xfrm>
          <a:prstGeom prst="rect">
            <a:avLst/>
          </a:prstGeom>
        </p:spPr>
      </p:pic>
    </p:spTree>
    <p:extLst>
      <p:ext uri="{BB962C8B-B14F-4D97-AF65-F5344CB8AC3E}">
        <p14:creationId xmlns:p14="http://schemas.microsoft.com/office/powerpoint/2010/main" val="27426598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524">
        <p159:morph option="byObject"/>
      </p:transition>
    </mc:Choice>
    <mc:Fallback>
      <p:transition spd="slow" advTm="2524">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t="1693" b="11354"/>
          <a:stretch/>
        </p:blipFill>
        <p:spPr>
          <a:xfrm>
            <a:off x="1366547" y="1536996"/>
            <a:ext cx="4413478" cy="1639968"/>
          </a:xfrm>
        </p:spPr>
      </p:pic>
      <p:pic>
        <p:nvPicPr>
          <p:cNvPr id="16" name="Picture 15">
            <a:extLst>
              <a:ext uri="{FF2B5EF4-FFF2-40B4-BE49-F238E27FC236}">
                <a16:creationId xmlns:a16="http://schemas.microsoft.com/office/drawing/2014/main" id="{8E1B1EA5-B048-1202-2A77-C01CDF250A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59" y="-3251360"/>
            <a:ext cx="2758722" cy="2758722"/>
          </a:xfrm>
          <a:prstGeom prst="rect">
            <a:avLst/>
          </a:prstGeom>
        </p:spPr>
      </p:pic>
      <p:pic>
        <p:nvPicPr>
          <p:cNvPr id="11" name="Picture 10">
            <a:extLst>
              <a:ext uri="{FF2B5EF4-FFF2-40B4-BE49-F238E27FC236}">
                <a16:creationId xmlns:a16="http://schemas.microsoft.com/office/drawing/2014/main" id="{9F94C30D-FBB1-36D5-F9C7-884D232CE7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628" y="-11213337"/>
            <a:ext cx="5695886" cy="4194320"/>
          </a:xfrm>
          <a:prstGeom prst="rect">
            <a:avLst/>
          </a:prstGeom>
        </p:spPr>
      </p:pic>
      <p:pic>
        <p:nvPicPr>
          <p:cNvPr id="5" name="Picture Placeholder 4"/>
          <p:cNvPicPr>
            <a:picLocks noGrp="1" noChangeAspect="1"/>
          </p:cNvPicPr>
          <p:nvPr>
            <p:ph type="pic" sz="quarter" idx="15"/>
          </p:nvPr>
        </p:nvPicPr>
        <p:blipFill rotWithShape="1">
          <a:blip r:embed="rId5" cstate="print">
            <a:extLst>
              <a:ext uri="{28A0092B-C50C-407E-A947-70E740481C1C}">
                <a14:useLocalDpi xmlns:a14="http://schemas.microsoft.com/office/drawing/2010/main" val="0"/>
              </a:ext>
            </a:extLst>
          </a:blip>
          <a:srcRect l="5446" t="14152" r="1484" b="18370"/>
          <a:stretch/>
        </p:blipFill>
        <p:spPr>
          <a:xfrm>
            <a:off x="6972301" y="406190"/>
            <a:ext cx="4297680" cy="2926080"/>
          </a:xfrm>
        </p:spPr>
      </p:pic>
      <p:sp>
        <p:nvSpPr>
          <p:cNvPr id="7" name="Text Placeholder 2"/>
          <p:cNvSpPr txBox="1">
            <a:spLocks/>
          </p:cNvSpPr>
          <p:nvPr/>
        </p:nvSpPr>
        <p:spPr>
          <a:xfrm>
            <a:off x="1343510" y="3606029"/>
            <a:ext cx="2318307"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CHARCOAL</a:t>
            </a:r>
          </a:p>
        </p:txBody>
      </p:sp>
      <p:sp>
        <p:nvSpPr>
          <p:cNvPr id="8" name="TextBox 7"/>
          <p:cNvSpPr txBox="1"/>
          <p:nvPr/>
        </p:nvSpPr>
        <p:spPr>
          <a:xfrm flipH="1">
            <a:off x="1343509" y="4425801"/>
            <a:ext cx="4413478" cy="1274260"/>
          </a:xfrm>
          <a:prstGeom prst="rect">
            <a:avLst/>
          </a:prstGeom>
          <a:noFill/>
        </p:spPr>
        <p:txBody>
          <a:bodyPr wrap="square" rtlCol="0">
            <a:spAutoFit/>
          </a:bodyPr>
          <a:lstStyle/>
          <a:p>
            <a:pPr algn="just">
              <a:lnSpc>
                <a:spcPct val="150000"/>
              </a:lnSpc>
            </a:pPr>
            <a:r>
              <a:rPr lang="en-US" sz="1050" b="0" i="0" dirty="0">
                <a:solidFill>
                  <a:srgbClr val="333333"/>
                </a:solidFill>
                <a:effectLst/>
                <a:latin typeface="Helvetica Neue"/>
              </a:rPr>
              <a:t>Hardwood Charcoal is an important product obtained from wood. Hardwood Charcoal is used widely as domestic and industrial fuel. Hardwood Charcoal is also used to produce activated carbon. Activated Carbon produced from wood has certain specific advantages as the raw material can adsorb certain molecular species.</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CD8A5251-D62F-CFDF-E70F-458EC0959532}"/>
              </a:ext>
            </a:extLst>
          </p:cNvPr>
          <p:cNvSpPr/>
          <p:nvPr/>
        </p:nvSpPr>
        <p:spPr>
          <a:xfrm rot="16200000">
            <a:off x="-1426133" y="4245591"/>
            <a:ext cx="4101738"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594FEBBA-A10B-AB2B-9923-72DF3177C7C6}"/>
              </a:ext>
            </a:extLst>
          </p:cNvPr>
          <p:cNvSpPr txBox="1">
            <a:spLocks/>
          </p:cNvSpPr>
          <p:nvPr/>
        </p:nvSpPr>
        <p:spPr>
          <a:xfrm rot="16200000">
            <a:off x="-362264" y="1110770"/>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0" name="Text Placeholder 2">
            <a:extLst>
              <a:ext uri="{FF2B5EF4-FFF2-40B4-BE49-F238E27FC236}">
                <a16:creationId xmlns:a16="http://schemas.microsoft.com/office/drawing/2014/main" id="{180635F8-2E35-756E-D73A-3EFC89408BA0}"/>
              </a:ext>
            </a:extLst>
          </p:cNvPr>
          <p:cNvSpPr txBox="1">
            <a:spLocks/>
          </p:cNvSpPr>
          <p:nvPr/>
        </p:nvSpPr>
        <p:spPr>
          <a:xfrm>
            <a:off x="7159229" y="-1938881"/>
            <a:ext cx="3017158"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COPY</a:t>
            </a:r>
          </a:p>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PAPER A4</a:t>
            </a:r>
          </a:p>
        </p:txBody>
      </p:sp>
      <p:pic>
        <p:nvPicPr>
          <p:cNvPr id="17" name="Picture 16">
            <a:extLst>
              <a:ext uri="{FF2B5EF4-FFF2-40B4-BE49-F238E27FC236}">
                <a16:creationId xmlns:a16="http://schemas.microsoft.com/office/drawing/2014/main" id="{52774BDC-CF0A-F68E-3DB9-C81688FA9B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1571" y="-5444421"/>
            <a:ext cx="2426342" cy="1801784"/>
          </a:xfrm>
          <a:prstGeom prst="rect">
            <a:avLst/>
          </a:prstGeom>
        </p:spPr>
      </p:pic>
      <p:pic>
        <p:nvPicPr>
          <p:cNvPr id="19" name="Picture 18">
            <a:extLst>
              <a:ext uri="{FF2B5EF4-FFF2-40B4-BE49-F238E27FC236}">
                <a16:creationId xmlns:a16="http://schemas.microsoft.com/office/drawing/2014/main" id="{E2DCFEFE-F89A-9C69-3CAE-B42A5A06BB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 b="49285"/>
          <a:stretch/>
        </p:blipFill>
        <p:spPr>
          <a:xfrm>
            <a:off x="6972300" y="4214843"/>
            <a:ext cx="4613029" cy="2339500"/>
          </a:xfrm>
          <a:prstGeom prst="rect">
            <a:avLst/>
          </a:prstGeom>
        </p:spPr>
      </p:pic>
      <p:pic>
        <p:nvPicPr>
          <p:cNvPr id="23" name="Picture 22">
            <a:extLst>
              <a:ext uri="{FF2B5EF4-FFF2-40B4-BE49-F238E27FC236}">
                <a16:creationId xmlns:a16="http://schemas.microsoft.com/office/drawing/2014/main" id="{E0CF181D-6209-81B7-8180-9010433818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580" b="2367"/>
          <a:stretch/>
        </p:blipFill>
        <p:spPr>
          <a:xfrm>
            <a:off x="2145013" y="12715731"/>
            <a:ext cx="3950987" cy="3032760"/>
          </a:xfrm>
          <a:prstGeom prst="rect">
            <a:avLst/>
          </a:prstGeom>
        </p:spPr>
      </p:pic>
      <p:sp>
        <p:nvSpPr>
          <p:cNvPr id="25" name="Text Placeholder 2">
            <a:extLst>
              <a:ext uri="{FF2B5EF4-FFF2-40B4-BE49-F238E27FC236}">
                <a16:creationId xmlns:a16="http://schemas.microsoft.com/office/drawing/2014/main" id="{23D0319B-04B4-C942-8B2D-09C87D6F868D}"/>
              </a:ext>
            </a:extLst>
          </p:cNvPr>
          <p:cNvSpPr txBox="1">
            <a:spLocks/>
          </p:cNvSpPr>
          <p:nvPr/>
        </p:nvSpPr>
        <p:spPr>
          <a:xfrm>
            <a:off x="6556842" y="10260373"/>
            <a:ext cx="3907957" cy="6477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HONEY</a:t>
            </a:r>
          </a:p>
        </p:txBody>
      </p:sp>
      <p:sp>
        <p:nvSpPr>
          <p:cNvPr id="26" name="TextBox 25">
            <a:extLst>
              <a:ext uri="{FF2B5EF4-FFF2-40B4-BE49-F238E27FC236}">
                <a16:creationId xmlns:a16="http://schemas.microsoft.com/office/drawing/2014/main" id="{5BA6351D-D9C7-3205-DBA6-004C655F4181}"/>
              </a:ext>
            </a:extLst>
          </p:cNvPr>
          <p:cNvSpPr txBox="1"/>
          <p:nvPr/>
        </p:nvSpPr>
        <p:spPr>
          <a:xfrm flipH="1">
            <a:off x="6556842" y="12715731"/>
            <a:ext cx="5158908" cy="2246769"/>
          </a:xfrm>
          <a:prstGeom prst="rect">
            <a:avLst/>
          </a:prstGeom>
          <a:noFill/>
        </p:spPr>
        <p:txBody>
          <a:bodyPr wrap="square" rtlCol="0">
            <a:spAutoFit/>
          </a:bodyPr>
          <a:lstStyle/>
          <a:p>
            <a:pPr marL="285750" indent="-285750" algn="l">
              <a:buFont typeface="Arial" panose="020B0604020202020204" pitchFamily="34" charset="0"/>
              <a:buChar char="•"/>
            </a:pPr>
            <a:r>
              <a:rPr lang="en-US" sz="1400" b="0" i="0" dirty="0">
                <a:solidFill>
                  <a:schemeClr val="tx1">
                    <a:lumMod val="75000"/>
                    <a:lumOff val="25000"/>
                  </a:schemeClr>
                </a:solidFill>
                <a:effectLst/>
                <a:latin typeface="Helvetica" pitchFamily="2" charset="0"/>
              </a:rPr>
              <a:t>Honey is a sweet fluid made by honeybees using the nectar of flowering plants. There are about 320 different varieties of honey, which vary in color, odor and flavor.</a:t>
            </a:r>
          </a:p>
          <a:p>
            <a:pPr marL="285750" indent="-285750" algn="l">
              <a:buFont typeface="Arial" panose="020B0604020202020204" pitchFamily="34" charset="0"/>
              <a:buChar char="•"/>
            </a:pPr>
            <a:endParaRPr lang="en-US" sz="1400" b="0" i="0" dirty="0">
              <a:solidFill>
                <a:schemeClr val="tx1">
                  <a:lumMod val="75000"/>
                  <a:lumOff val="25000"/>
                </a:schemeClr>
              </a:solidFill>
              <a:effectLst/>
              <a:latin typeface="Helvetica" pitchFamily="2" charset="0"/>
            </a:endParaRPr>
          </a:p>
          <a:p>
            <a:pPr marL="285750" indent="-285750" algn="l">
              <a:buFont typeface="Arial" panose="020B0604020202020204" pitchFamily="34" charset="0"/>
              <a:buChar char="•"/>
            </a:pPr>
            <a:r>
              <a:rPr lang="en-US" sz="1400" b="0" i="0" dirty="0">
                <a:solidFill>
                  <a:schemeClr val="tx1">
                    <a:lumMod val="75000"/>
                    <a:lumOff val="25000"/>
                  </a:schemeClr>
                </a:solidFill>
                <a:effectLst/>
                <a:latin typeface="Helvetica" pitchFamily="2" charset="0"/>
              </a:rPr>
              <a:t>Honey contains mostly sugar, as well as a mix of amino acids, vitamins, minerals, iron, zinc and antioxidants. In addition to its use as a natural sweetener, honey is used as an anti-inflammatory, antioxidant and antibacterial agent. People commonly use honey orally to treat coughs and topically to treat burns and promote wound healing.</a:t>
            </a:r>
          </a:p>
        </p:txBody>
      </p:sp>
      <p:pic>
        <p:nvPicPr>
          <p:cNvPr id="27" name="Picture 26">
            <a:extLst>
              <a:ext uri="{FF2B5EF4-FFF2-40B4-BE49-F238E27FC236}">
                <a16:creationId xmlns:a16="http://schemas.microsoft.com/office/drawing/2014/main" id="{6974D3E9-D6F1-75F6-AB16-1A82BD419158}"/>
              </a:ext>
            </a:extLst>
          </p:cNvPr>
          <p:cNvPicPr>
            <a:picLocks noChangeAspect="1"/>
          </p:cNvPicPr>
          <p:nvPr/>
        </p:nvPicPr>
        <p:blipFill>
          <a:blip r:embed="rId9">
            <a:extLst>
              <a:ext uri="{28A0092B-C50C-407E-A947-70E740481C1C}">
                <a14:useLocalDpi xmlns:a14="http://schemas.microsoft.com/office/drawing/2010/main" val="0"/>
              </a:ext>
            </a:extLst>
          </a:blip>
          <a:srcRect l="1389" r="1389"/>
          <a:stretch/>
        </p:blipFill>
        <p:spPr>
          <a:xfrm>
            <a:off x="6096000" y="7038300"/>
            <a:ext cx="5943600" cy="2377440"/>
          </a:xfrm>
          <a:prstGeom prst="rect">
            <a:avLst/>
          </a:prstGeom>
        </p:spPr>
      </p:pic>
      <p:pic>
        <p:nvPicPr>
          <p:cNvPr id="28" name="Picture 27">
            <a:extLst>
              <a:ext uri="{FF2B5EF4-FFF2-40B4-BE49-F238E27FC236}">
                <a16:creationId xmlns:a16="http://schemas.microsoft.com/office/drawing/2014/main" id="{2596E6ED-2BE8-2777-BFBF-67671A3932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841864" flipH="1">
            <a:off x="-1582502" y="6378467"/>
            <a:ext cx="2141457" cy="2086636"/>
          </a:xfrm>
          <a:prstGeom prst="rect">
            <a:avLst/>
          </a:prstGeom>
        </p:spPr>
      </p:pic>
      <p:pic>
        <p:nvPicPr>
          <p:cNvPr id="3" name="Picture 2">
            <a:extLst>
              <a:ext uri="{FF2B5EF4-FFF2-40B4-BE49-F238E27FC236}">
                <a16:creationId xmlns:a16="http://schemas.microsoft.com/office/drawing/2014/main" id="{4C20DCBE-9734-3C01-6441-65B429C26E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2193" y="7761155"/>
            <a:ext cx="4450857" cy="2201088"/>
          </a:xfrm>
          <a:prstGeom prst="rect">
            <a:avLst/>
          </a:prstGeom>
        </p:spPr>
      </p:pic>
    </p:spTree>
    <p:extLst>
      <p:ext uri="{BB962C8B-B14F-4D97-AF65-F5344CB8AC3E}">
        <p14:creationId xmlns:p14="http://schemas.microsoft.com/office/powerpoint/2010/main" val="32726324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982">
        <p159:morph option="byObject"/>
      </p:transition>
    </mc:Choice>
    <mc:Fallback>
      <p:transition spd="slow" advTm="1982">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0D89942-E8FA-B6E3-A42C-48AB0303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628" y="59523"/>
            <a:ext cx="5695886" cy="4194320"/>
          </a:xfrm>
          <a:prstGeom prst="rect">
            <a:avLst/>
          </a:prstGeom>
        </p:spPr>
      </p:pic>
      <p:pic>
        <p:nvPicPr>
          <p:cNvPr id="14" name="Picture 13">
            <a:extLst>
              <a:ext uri="{FF2B5EF4-FFF2-40B4-BE49-F238E27FC236}">
                <a16:creationId xmlns:a16="http://schemas.microsoft.com/office/drawing/2014/main" id="{D91ADCF2-79A3-91AA-5C87-A75AEFD0D0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59" y="3901332"/>
            <a:ext cx="2758722" cy="2758722"/>
          </a:xfrm>
          <a:prstGeom prst="rect">
            <a:avLst/>
          </a:prstGeom>
        </p:spPr>
      </p:pic>
      <p:sp>
        <p:nvSpPr>
          <p:cNvPr id="7" name="TextBox 6"/>
          <p:cNvSpPr txBox="1"/>
          <p:nvPr/>
        </p:nvSpPr>
        <p:spPr>
          <a:xfrm flipH="1">
            <a:off x="7159229" y="3901332"/>
            <a:ext cx="4438722" cy="2145203"/>
          </a:xfrm>
          <a:prstGeom prst="rect">
            <a:avLst/>
          </a:prstGeom>
          <a:noFill/>
        </p:spPr>
        <p:txBody>
          <a:bodyPr wrap="square" rtlCol="0">
            <a:spAutoFit/>
          </a:bodyPr>
          <a:lstStyle/>
          <a:p>
            <a:pPr>
              <a:lnSpc>
                <a:spcPct val="150000"/>
              </a:lnSpc>
            </a:pP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We are trading and manufacturer of all kind of copier paper worldwide.</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Paper size A4 (210 X 297 mm.) Whiteness: A grade (102-104%) Weight: 70 </a:t>
            </a:r>
            <a:r>
              <a:rPr lang="en-US" sz="1000" b="0"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gsm</a:t>
            </a: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75 </a:t>
            </a:r>
            <a:r>
              <a:rPr lang="en-US" sz="1000" b="0"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gsm</a:t>
            </a: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80 </a:t>
            </a:r>
            <a:r>
              <a:rPr lang="en-US" sz="1000" b="0"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gsm</a:t>
            </a: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available!</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Paper from Farmed Trees</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Double-A High-quality paper renown for its excellent performance and environmental friendly attributes is suitable for</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photocopies, printing with inkjet and laser printers and offset preprints.</a:t>
            </a:r>
            <a:br>
              <a:rPr lang="en-US" sz="1000" dirty="0">
                <a:latin typeface="Open Sans" panose="020B0606030504020204" pitchFamily="34" charset="0"/>
                <a:ea typeface="Open Sans" panose="020B0606030504020204" pitchFamily="34" charset="0"/>
                <a:cs typeface="Open Sans" panose="020B0606030504020204" pitchFamily="34" charset="0"/>
              </a:rPr>
            </a:b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Double-A Color Paper 80 </a:t>
            </a:r>
            <a:r>
              <a:rPr lang="en-US" sz="1000" b="0" i="0" dirty="0" err="1">
                <a:solidFill>
                  <a:srgbClr val="333333"/>
                </a:solidFill>
                <a:effectLst/>
                <a:latin typeface="Open Sans" panose="020B0606030504020204" pitchFamily="34" charset="0"/>
                <a:ea typeface="Open Sans" panose="020B0606030504020204" pitchFamily="34" charset="0"/>
                <a:cs typeface="Open Sans" panose="020B0606030504020204" pitchFamily="34" charset="0"/>
              </a:rPr>
              <a:t>gsm</a:t>
            </a:r>
            <a:r>
              <a:rPr lang="en-US" sz="10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A4 (210 X 297 mm.) Paper, Premium quality for your printing and copying</a:t>
            </a:r>
            <a:endPar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2"/>
          <p:cNvSpPr txBox="1">
            <a:spLocks/>
          </p:cNvSpPr>
          <p:nvPr/>
        </p:nvSpPr>
        <p:spPr>
          <a:xfrm>
            <a:off x="7159229" y="592660"/>
            <a:ext cx="2813293"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COPY</a:t>
            </a:r>
          </a:p>
          <a:p>
            <a:pPr marL="0" indent="0">
              <a:buNone/>
            </a:pPr>
            <a:r>
              <a:rPr lang="en-US" sz="3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PAPER A4</a:t>
            </a:r>
          </a:p>
        </p:txBody>
      </p:sp>
      <p:pic>
        <p:nvPicPr>
          <p:cNvPr id="20" name="Picture 19">
            <a:extLst>
              <a:ext uri="{FF2B5EF4-FFF2-40B4-BE49-F238E27FC236}">
                <a16:creationId xmlns:a16="http://schemas.microsoft.com/office/drawing/2014/main" id="{FAA7807F-E37F-2E2F-80BB-7F4B1BC26C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1571" y="4488179"/>
            <a:ext cx="2426342" cy="1801784"/>
          </a:xfrm>
          <a:prstGeom prst="rect">
            <a:avLst/>
          </a:prstGeom>
        </p:spPr>
      </p:pic>
      <p:sp>
        <p:nvSpPr>
          <p:cNvPr id="23" name="Text Placeholder 2">
            <a:extLst>
              <a:ext uri="{FF2B5EF4-FFF2-40B4-BE49-F238E27FC236}">
                <a16:creationId xmlns:a16="http://schemas.microsoft.com/office/drawing/2014/main" id="{92D31F06-6840-29B5-2CAB-89D04C3E1254}"/>
              </a:ext>
            </a:extLst>
          </p:cNvPr>
          <p:cNvSpPr txBox="1">
            <a:spLocks/>
          </p:cNvSpPr>
          <p:nvPr/>
        </p:nvSpPr>
        <p:spPr>
          <a:xfrm>
            <a:off x="-2259612" y="3606029"/>
            <a:ext cx="2318307"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CHARCOAL</a:t>
            </a:r>
          </a:p>
        </p:txBody>
      </p:sp>
      <p:sp>
        <p:nvSpPr>
          <p:cNvPr id="24" name="TextBox 23">
            <a:extLst>
              <a:ext uri="{FF2B5EF4-FFF2-40B4-BE49-F238E27FC236}">
                <a16:creationId xmlns:a16="http://schemas.microsoft.com/office/drawing/2014/main" id="{32682E94-C4F3-A538-E7AA-1A4F42732FD9}"/>
              </a:ext>
            </a:extLst>
          </p:cNvPr>
          <p:cNvSpPr txBox="1"/>
          <p:nvPr/>
        </p:nvSpPr>
        <p:spPr>
          <a:xfrm flipH="1">
            <a:off x="1343509" y="9267798"/>
            <a:ext cx="4413478" cy="1274260"/>
          </a:xfrm>
          <a:prstGeom prst="rect">
            <a:avLst/>
          </a:prstGeom>
          <a:noFill/>
        </p:spPr>
        <p:txBody>
          <a:bodyPr wrap="square" rtlCol="0">
            <a:spAutoFit/>
          </a:bodyPr>
          <a:lstStyle/>
          <a:p>
            <a:pPr algn="just">
              <a:lnSpc>
                <a:spcPct val="150000"/>
              </a:lnSpc>
            </a:pPr>
            <a:r>
              <a:rPr lang="en-US" sz="1050" b="0" i="0" dirty="0">
                <a:solidFill>
                  <a:srgbClr val="333333"/>
                </a:solidFill>
                <a:effectLst/>
                <a:latin typeface="Helvetica Neue"/>
              </a:rPr>
              <a:t>Hardwood Charcoal is an important product obtained from wood. Hardwood Charcoal is used widely as domestic and industrial fuel. Hardwood Charcoal is also used to produce activated carbon. Activated Carbon produced from wood has certain specific advantages as the raw material can adsorb certain molecular species.</a:t>
            </a:r>
            <a:endParaRPr lang="en-US" sz="105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A7978408-8028-3530-7742-A094468A4AA6}"/>
              </a:ext>
            </a:extLst>
          </p:cNvPr>
          <p:cNvSpPr/>
          <p:nvPr/>
        </p:nvSpPr>
        <p:spPr>
          <a:xfrm rot="16200000">
            <a:off x="-1426131" y="-4546605"/>
            <a:ext cx="4101738"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a:extLst>
              <a:ext uri="{FF2B5EF4-FFF2-40B4-BE49-F238E27FC236}">
                <a16:creationId xmlns:a16="http://schemas.microsoft.com/office/drawing/2014/main" id="{BE7CC973-8FCC-39E6-12F3-043302C5239F}"/>
              </a:ext>
            </a:extLst>
          </p:cNvPr>
          <p:cNvSpPr txBox="1">
            <a:spLocks/>
          </p:cNvSpPr>
          <p:nvPr/>
        </p:nvSpPr>
        <p:spPr>
          <a:xfrm rot="16200000">
            <a:off x="-362264" y="8017052"/>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2" name="Picture Placeholder 18">
            <a:extLst>
              <a:ext uri="{FF2B5EF4-FFF2-40B4-BE49-F238E27FC236}">
                <a16:creationId xmlns:a16="http://schemas.microsoft.com/office/drawing/2014/main" id="{E4567DD1-E989-E91F-297D-36B9FAB3E70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855132" y="7281764"/>
            <a:ext cx="3264888" cy="3264888"/>
          </a:xfrm>
          <a:prstGeom prst="rect">
            <a:avLst/>
          </a:prstGeom>
        </p:spPr>
      </p:pic>
      <p:sp>
        <p:nvSpPr>
          <p:cNvPr id="4" name="Text Placeholder 2">
            <a:extLst>
              <a:ext uri="{FF2B5EF4-FFF2-40B4-BE49-F238E27FC236}">
                <a16:creationId xmlns:a16="http://schemas.microsoft.com/office/drawing/2014/main" id="{641A2DE8-B7CD-F34E-CD95-F17B4AE55859}"/>
              </a:ext>
            </a:extLst>
          </p:cNvPr>
          <p:cNvSpPr txBox="1">
            <a:spLocks/>
          </p:cNvSpPr>
          <p:nvPr/>
        </p:nvSpPr>
        <p:spPr>
          <a:xfrm>
            <a:off x="1021240" y="-2472876"/>
            <a:ext cx="3858669"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SUGARCAN</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BAGASSE PELLETS</a:t>
            </a:r>
          </a:p>
        </p:txBody>
      </p:sp>
      <p:sp>
        <p:nvSpPr>
          <p:cNvPr id="5" name="TextBox 4">
            <a:extLst>
              <a:ext uri="{FF2B5EF4-FFF2-40B4-BE49-F238E27FC236}">
                <a16:creationId xmlns:a16="http://schemas.microsoft.com/office/drawing/2014/main" id="{5902FB28-6F85-3CE8-CA20-97C5D6D8573D}"/>
              </a:ext>
            </a:extLst>
          </p:cNvPr>
          <p:cNvSpPr txBox="1"/>
          <p:nvPr/>
        </p:nvSpPr>
        <p:spPr>
          <a:xfrm flipH="1">
            <a:off x="1021240" y="-1629520"/>
            <a:ext cx="3477560" cy="1443152"/>
          </a:xfrm>
          <a:prstGeom prst="rect">
            <a:avLst/>
          </a:prstGeom>
          <a:noFill/>
        </p:spPr>
        <p:txBody>
          <a:bodyPr wrap="square" rtlCol="0">
            <a:spAutoFit/>
          </a:bodyPr>
          <a:lstStyle/>
          <a:p>
            <a:pPr>
              <a:lnSpc>
                <a:spcPct val="150000"/>
              </a:lnSpc>
            </a:pPr>
            <a:r>
              <a:rPr lang="en-US" sz="1200" i="0" dirty="0">
                <a:solidFill>
                  <a:srgbClr val="333333"/>
                </a:solidFill>
                <a:effectLst/>
                <a:latin typeface="Helvetica Neue"/>
              </a:rPr>
              <a:t>Sugarcane is a tree-free renewable resource, which makes it superior to other kind of fuels. Sugarcane bagasse pellets are with high calorific value of 3400 to 4200 kilocalorie and low ash. It’s a wise choice as fuel energy.</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A0C1E50C-C6CC-9B87-97D9-73C4A577B33D}"/>
              </a:ext>
            </a:extLst>
          </p:cNvPr>
          <p:cNvSpPr txBox="1"/>
          <p:nvPr/>
        </p:nvSpPr>
        <p:spPr>
          <a:xfrm flipH="1">
            <a:off x="-3477560" y="3516408"/>
            <a:ext cx="3477560" cy="893514"/>
          </a:xfrm>
          <a:prstGeom prst="rect">
            <a:avLst/>
          </a:prstGeom>
          <a:noFill/>
        </p:spPr>
        <p:txBody>
          <a:bodyPr wrap="square" rtlCol="0">
            <a:spAutoFit/>
          </a:bodyPr>
          <a:lstStyle/>
          <a:p>
            <a:pPr>
              <a:lnSpc>
                <a:spcPct val="150000"/>
              </a:lnSpc>
            </a:pPr>
            <a:r>
              <a:rPr lang="en-US" sz="1200" i="0" dirty="0">
                <a:solidFill>
                  <a:srgbClr val="333333"/>
                </a:solidFill>
                <a:effectLst/>
                <a:latin typeface="Helvetica Neue"/>
              </a:rPr>
              <a:t>Palletization facilitates utilization of sugar cane bagasse as a fuel and storage for year-round electricity generation.</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18CB44A3-780F-C68F-E365-62C415863C21}"/>
              </a:ext>
            </a:extLst>
          </p:cNvPr>
          <p:cNvSpPr txBox="1"/>
          <p:nvPr/>
        </p:nvSpPr>
        <p:spPr>
          <a:xfrm flipH="1">
            <a:off x="1017300" y="9363120"/>
            <a:ext cx="3477560" cy="1443152"/>
          </a:xfrm>
          <a:prstGeom prst="rect">
            <a:avLst/>
          </a:prstGeom>
          <a:noFill/>
        </p:spPr>
        <p:txBody>
          <a:bodyPr wrap="square" rtlCol="0">
            <a:spAutoFit/>
          </a:bodyPr>
          <a:lstStyle/>
          <a:p>
            <a:pPr>
              <a:lnSpc>
                <a:spcPct val="150000"/>
              </a:lnSpc>
            </a:pPr>
            <a:r>
              <a:rPr lang="en-US" sz="1200" i="0" dirty="0">
                <a:solidFill>
                  <a:srgbClr val="333333"/>
                </a:solidFill>
                <a:effectLst/>
                <a:latin typeface="Helvetica Neue"/>
              </a:rPr>
              <a:t>The present work determines thermochemical characteristics of bagasse pellets of different sizes and origins, using various temperatures and gas flow rates with varying concentrations of oxygen in mixtures with nitrogen.</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9767BB11-A96A-18D3-24C1-7365FD94A1E9}"/>
              </a:ext>
            </a:extLst>
          </p:cNvPr>
          <p:cNvSpPr txBox="1"/>
          <p:nvPr/>
        </p:nvSpPr>
        <p:spPr>
          <a:xfrm flipH="1">
            <a:off x="4762585" y="11354057"/>
            <a:ext cx="2895184" cy="1443152"/>
          </a:xfrm>
          <a:prstGeom prst="rect">
            <a:avLst/>
          </a:prstGeom>
          <a:noFill/>
        </p:spPr>
        <p:txBody>
          <a:bodyPr wrap="square" rtlCol="0">
            <a:spAutoFit/>
          </a:bodyPr>
          <a:lstStyle/>
          <a:p>
            <a:pPr>
              <a:lnSpc>
                <a:spcPct val="150000"/>
              </a:lnSpc>
            </a:pPr>
            <a:r>
              <a:rPr lang="en-US" sz="1200" i="0" dirty="0">
                <a:solidFill>
                  <a:srgbClr val="333333"/>
                </a:solidFill>
                <a:effectLst/>
                <a:latin typeface="Helvetica Neue"/>
              </a:rPr>
              <a:t>Of major interest are the effects of raw material, origin and size of pellets, and the treatment conditions on the rate of pyrolysis and the structure and reactivity of char in combustion.</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1667ABF-7126-DEE0-66EA-CB4A1305FA1C}"/>
              </a:ext>
            </a:extLst>
          </p:cNvPr>
          <p:cNvSpPr txBox="1"/>
          <p:nvPr/>
        </p:nvSpPr>
        <p:spPr>
          <a:xfrm flipH="1">
            <a:off x="12445376" y="760434"/>
            <a:ext cx="3264888" cy="1443152"/>
          </a:xfrm>
          <a:prstGeom prst="rect">
            <a:avLst/>
          </a:prstGeom>
          <a:noFill/>
        </p:spPr>
        <p:txBody>
          <a:bodyPr wrap="square" rtlCol="0">
            <a:spAutoFit/>
          </a:bodyPr>
          <a:lstStyle/>
          <a:p>
            <a:pPr>
              <a:lnSpc>
                <a:spcPct val="150000"/>
              </a:lnSpc>
            </a:pPr>
            <a:r>
              <a:rPr lang="en-US" sz="1200" i="0" dirty="0">
                <a:solidFill>
                  <a:srgbClr val="333333"/>
                </a:solidFill>
                <a:effectLst/>
                <a:latin typeface="Helvetica Neue"/>
              </a:rPr>
              <a:t>The char yield of the larger pellets of high-ash content bagasse was practically independent of treatment conditions. Smaller pellets gave better mechanical stability of the char but lower reactivity.</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13" name="Text Placeholder 2">
            <a:extLst>
              <a:ext uri="{FF2B5EF4-FFF2-40B4-BE49-F238E27FC236}">
                <a16:creationId xmlns:a16="http://schemas.microsoft.com/office/drawing/2014/main" id="{D63788BE-AB1B-7136-6AA8-4577DF2014B4}"/>
              </a:ext>
            </a:extLst>
          </p:cNvPr>
          <p:cNvSpPr txBox="1">
            <a:spLocks/>
          </p:cNvSpPr>
          <p:nvPr/>
        </p:nvSpPr>
        <p:spPr>
          <a:xfrm rot="16200000">
            <a:off x="-482073" y="-1216280"/>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128D2A86-46D9-E8BA-DDDF-6F7223234172}"/>
              </a:ext>
            </a:extLst>
          </p:cNvPr>
          <p:cNvSpPr/>
          <p:nvPr/>
        </p:nvSpPr>
        <p:spPr>
          <a:xfrm rot="16200000">
            <a:off x="-1471821" y="10963557"/>
            <a:ext cx="4101738"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4">
            <a:extLst>
              <a:ext uri="{FF2B5EF4-FFF2-40B4-BE49-F238E27FC236}">
                <a16:creationId xmlns:a16="http://schemas.microsoft.com/office/drawing/2014/main" id="{499695AA-24C7-13C1-2A12-07BE46129A8D}"/>
              </a:ext>
            </a:extLst>
          </p:cNvPr>
          <p:cNvPicPr>
            <a:picLocks noGrp="1" noChangeAspect="1"/>
          </p:cNvPicPr>
          <p:nvPr>
            <p:ph type="pic" sz="quarter" idx="15"/>
          </p:nvPr>
        </p:nvPicPr>
        <p:blipFill rotWithShape="1">
          <a:blip r:embed="rId6" cstate="print">
            <a:extLst>
              <a:ext uri="{28A0092B-C50C-407E-A947-70E740481C1C}">
                <a14:useLocalDpi xmlns:a14="http://schemas.microsoft.com/office/drawing/2010/main" val="0"/>
              </a:ext>
            </a:extLst>
          </a:blip>
          <a:srcRect l="5446" t="14152" r="1484" b="18370"/>
          <a:stretch/>
        </p:blipFill>
        <p:spPr>
          <a:xfrm>
            <a:off x="17248446" y="406190"/>
            <a:ext cx="4297680" cy="2926080"/>
          </a:xfrm>
        </p:spPr>
      </p:pic>
      <p:pic>
        <p:nvPicPr>
          <p:cNvPr id="27" name="Picture 26">
            <a:extLst>
              <a:ext uri="{FF2B5EF4-FFF2-40B4-BE49-F238E27FC236}">
                <a16:creationId xmlns:a16="http://schemas.microsoft.com/office/drawing/2014/main" id="{81DBF637-5888-768D-A0DD-07023F6F2F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2393" b="-3110"/>
          <a:stretch/>
        </p:blipFill>
        <p:spPr>
          <a:xfrm>
            <a:off x="13014484" y="4214843"/>
            <a:ext cx="4613029" cy="2339500"/>
          </a:xfrm>
          <a:prstGeom prst="rect">
            <a:avLst/>
          </a:prstGeom>
        </p:spPr>
      </p:pic>
      <p:pic>
        <p:nvPicPr>
          <p:cNvPr id="28" name="Picture 27">
            <a:extLst>
              <a:ext uri="{FF2B5EF4-FFF2-40B4-BE49-F238E27FC236}">
                <a16:creationId xmlns:a16="http://schemas.microsoft.com/office/drawing/2014/main" id="{073C8A33-CEBC-7C61-68ED-76CB01035315}"/>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4726505" y="-5827074"/>
            <a:ext cx="2813293" cy="2813293"/>
          </a:xfrm>
          <a:prstGeom prst="rect">
            <a:avLst/>
          </a:prstGeom>
        </p:spPr>
      </p:pic>
    </p:spTree>
    <p:extLst>
      <p:ext uri="{BB962C8B-B14F-4D97-AF65-F5344CB8AC3E}">
        <p14:creationId xmlns:p14="http://schemas.microsoft.com/office/powerpoint/2010/main" val="26568621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552">
        <p159:morph option="byObject"/>
      </p:transition>
    </mc:Choice>
    <mc:Fallback>
      <p:transition spd="slow" advTm="2552">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p:blipFill>
        <p:spPr>
          <a:xfrm>
            <a:off x="7855132" y="2743612"/>
            <a:ext cx="3264888" cy="3264888"/>
          </a:xfrm>
        </p:spPr>
      </p:pic>
      <p:sp>
        <p:nvSpPr>
          <p:cNvPr id="10" name="Rectangle 9"/>
          <p:cNvSpPr/>
          <p:nvPr/>
        </p:nvSpPr>
        <p:spPr>
          <a:xfrm rot="16200000">
            <a:off x="-1426133" y="2498271"/>
            <a:ext cx="4101738"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p:cNvSpPr txBox="1">
            <a:spLocks/>
          </p:cNvSpPr>
          <p:nvPr/>
        </p:nvSpPr>
        <p:spPr>
          <a:xfrm>
            <a:off x="1021240" y="352156"/>
            <a:ext cx="3858669" cy="85513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SUGARCAN</a:t>
            </a:r>
          </a:p>
          <a:p>
            <a:pPr marL="0" indent="0">
              <a:buNone/>
            </a:pPr>
            <a:r>
              <a:rPr lang="en-US" sz="2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BAGASSE PELLETS</a:t>
            </a:r>
          </a:p>
        </p:txBody>
      </p:sp>
      <p:sp>
        <p:nvSpPr>
          <p:cNvPr id="16" name="TextBox 15"/>
          <p:cNvSpPr txBox="1"/>
          <p:nvPr/>
        </p:nvSpPr>
        <p:spPr>
          <a:xfrm flipH="1">
            <a:off x="1021240" y="1621060"/>
            <a:ext cx="3477560" cy="1443152"/>
          </a:xfrm>
          <a:prstGeom prst="rect">
            <a:avLst/>
          </a:prstGeom>
          <a:noFill/>
        </p:spPr>
        <p:txBody>
          <a:bodyPr wrap="square" rtlCol="0">
            <a:spAutoFit/>
          </a:bodyPr>
          <a:lstStyle/>
          <a:p>
            <a:pPr>
              <a:lnSpc>
                <a:spcPct val="150000"/>
              </a:lnSpc>
            </a:pPr>
            <a:r>
              <a:rPr lang="en-US" sz="1200" i="0" dirty="0">
                <a:solidFill>
                  <a:srgbClr val="333333"/>
                </a:solidFill>
                <a:effectLst/>
                <a:latin typeface="Helvetica Neue"/>
              </a:rPr>
              <a:t>Sugarcane is a tree-free renewable resource, which makes it superior to other kind of fuels. Sugarcane bagasse pellets are with high calorific value of 3400 to 4200 kilocalorie and low ash. It’s a wise choice as fuel energy.</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68C12D94-EE75-372C-1F06-F17DDB1FE64C}"/>
              </a:ext>
            </a:extLst>
          </p:cNvPr>
          <p:cNvSpPr txBox="1"/>
          <p:nvPr/>
        </p:nvSpPr>
        <p:spPr>
          <a:xfrm flipH="1">
            <a:off x="1017300" y="3516408"/>
            <a:ext cx="3477560" cy="893514"/>
          </a:xfrm>
          <a:prstGeom prst="rect">
            <a:avLst/>
          </a:prstGeom>
          <a:noFill/>
        </p:spPr>
        <p:txBody>
          <a:bodyPr wrap="square" rtlCol="0">
            <a:spAutoFit/>
          </a:bodyPr>
          <a:lstStyle/>
          <a:p>
            <a:pPr>
              <a:lnSpc>
                <a:spcPct val="150000"/>
              </a:lnSpc>
            </a:pPr>
            <a:r>
              <a:rPr lang="en-US" sz="1200" i="0" dirty="0">
                <a:solidFill>
                  <a:srgbClr val="333333"/>
                </a:solidFill>
                <a:effectLst/>
                <a:latin typeface="Helvetica Neue"/>
              </a:rPr>
              <a:t>Palletization facilitates utilization of sugar cane bagasse as a fuel and storage for year-round electricity generation.</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E3E919D6-0A0D-5AA7-4696-0854356E9237}"/>
              </a:ext>
            </a:extLst>
          </p:cNvPr>
          <p:cNvSpPr txBox="1"/>
          <p:nvPr/>
        </p:nvSpPr>
        <p:spPr>
          <a:xfrm flipH="1">
            <a:off x="1017300" y="4857416"/>
            <a:ext cx="3477560" cy="1443152"/>
          </a:xfrm>
          <a:prstGeom prst="rect">
            <a:avLst/>
          </a:prstGeom>
          <a:noFill/>
        </p:spPr>
        <p:txBody>
          <a:bodyPr wrap="square" rtlCol="0">
            <a:spAutoFit/>
          </a:bodyPr>
          <a:lstStyle/>
          <a:p>
            <a:pPr>
              <a:lnSpc>
                <a:spcPct val="150000"/>
              </a:lnSpc>
            </a:pPr>
            <a:r>
              <a:rPr lang="en-US" sz="1200" i="0" dirty="0">
                <a:solidFill>
                  <a:srgbClr val="333333"/>
                </a:solidFill>
                <a:effectLst/>
                <a:latin typeface="Helvetica Neue"/>
              </a:rPr>
              <a:t>The present work determines thermochemical characteristics of bagasse pellets of different sizes and origins, using various temperatures and gas flow rates with varying concentrations of oxygen in mixtures with nitrogen.</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9D6FD736-1368-58E6-0A02-5CDADEF22CC5}"/>
              </a:ext>
            </a:extLst>
          </p:cNvPr>
          <p:cNvSpPr txBox="1"/>
          <p:nvPr/>
        </p:nvSpPr>
        <p:spPr>
          <a:xfrm flipH="1">
            <a:off x="4762585" y="3638311"/>
            <a:ext cx="2895184" cy="1443152"/>
          </a:xfrm>
          <a:prstGeom prst="rect">
            <a:avLst/>
          </a:prstGeom>
          <a:noFill/>
        </p:spPr>
        <p:txBody>
          <a:bodyPr wrap="square" rtlCol="0">
            <a:spAutoFit/>
          </a:bodyPr>
          <a:lstStyle/>
          <a:p>
            <a:pPr>
              <a:lnSpc>
                <a:spcPct val="150000"/>
              </a:lnSpc>
            </a:pPr>
            <a:r>
              <a:rPr lang="en-US" sz="1200" i="0" dirty="0">
                <a:solidFill>
                  <a:srgbClr val="333333"/>
                </a:solidFill>
                <a:effectLst/>
                <a:latin typeface="Helvetica Neue"/>
              </a:rPr>
              <a:t>Of major interest are the effects of raw material, origin and size of pellets, and the treatment conditions on the rate of pyrolysis and the structure and reactivity of char in combustion.</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4F47349B-24D2-B5C0-A1A0-94EA4242A91A}"/>
              </a:ext>
            </a:extLst>
          </p:cNvPr>
          <p:cNvSpPr txBox="1"/>
          <p:nvPr/>
        </p:nvSpPr>
        <p:spPr>
          <a:xfrm flipH="1">
            <a:off x="7855132" y="760434"/>
            <a:ext cx="3264888" cy="1443152"/>
          </a:xfrm>
          <a:prstGeom prst="rect">
            <a:avLst/>
          </a:prstGeom>
          <a:noFill/>
        </p:spPr>
        <p:txBody>
          <a:bodyPr wrap="square" rtlCol="0">
            <a:spAutoFit/>
          </a:bodyPr>
          <a:lstStyle/>
          <a:p>
            <a:pPr>
              <a:lnSpc>
                <a:spcPct val="150000"/>
              </a:lnSpc>
            </a:pPr>
            <a:r>
              <a:rPr lang="en-US" sz="1200" i="0" dirty="0">
                <a:solidFill>
                  <a:srgbClr val="333333"/>
                </a:solidFill>
                <a:effectLst/>
                <a:latin typeface="Helvetica Neue"/>
              </a:rPr>
              <a:t>The char yield of the larger pellets of high-ash content bagasse was practically independent of treatment conditions. Smaller pellets gave better mechanical stability of the char but lower reactivity.</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AD69ACE1-9590-5AD3-7A7F-3CD98AEE5131}"/>
              </a:ext>
            </a:extLst>
          </p:cNvPr>
          <p:cNvSpPr/>
          <p:nvPr/>
        </p:nvSpPr>
        <p:spPr>
          <a:xfrm rot="16200000">
            <a:off x="-1426133" y="9022867"/>
            <a:ext cx="4101738"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6C2E9436-10BF-0B77-8DE6-37977022E1D2}"/>
              </a:ext>
            </a:extLst>
          </p:cNvPr>
          <p:cNvSpPr txBox="1">
            <a:spLocks/>
          </p:cNvSpPr>
          <p:nvPr/>
        </p:nvSpPr>
        <p:spPr>
          <a:xfrm>
            <a:off x="6581783" y="-909179"/>
            <a:ext cx="5044160"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WOOD SHAVING &amp;</a:t>
            </a:r>
          </a:p>
          <a:p>
            <a:pPr marL="0" indent="0" algn="ct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WOOD CHIPS</a:t>
            </a:r>
          </a:p>
        </p:txBody>
      </p:sp>
      <p:pic>
        <p:nvPicPr>
          <p:cNvPr id="20" name="Picture Placeholder 4">
            <a:extLst>
              <a:ext uri="{FF2B5EF4-FFF2-40B4-BE49-F238E27FC236}">
                <a16:creationId xmlns:a16="http://schemas.microsoft.com/office/drawing/2014/main" id="{3044EC8F-1D7D-0CBC-F2EF-4A3593F3F5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752" r="558"/>
          <a:stretch/>
        </p:blipFill>
        <p:spPr>
          <a:xfrm>
            <a:off x="1408893" y="-4699336"/>
            <a:ext cx="4422699" cy="4387488"/>
          </a:xfrm>
          <a:prstGeom prst="rect">
            <a:avLst/>
          </a:prstGeom>
          <a:pattFill prst="divot">
            <a:fgClr>
              <a:schemeClr val="accent1"/>
            </a:fgClr>
            <a:bgClr>
              <a:schemeClr val="bg1"/>
            </a:bgClr>
          </a:pattFill>
        </p:spPr>
      </p:pic>
      <p:pic>
        <p:nvPicPr>
          <p:cNvPr id="21" name="Picture 20">
            <a:extLst>
              <a:ext uri="{FF2B5EF4-FFF2-40B4-BE49-F238E27FC236}">
                <a16:creationId xmlns:a16="http://schemas.microsoft.com/office/drawing/2014/main" id="{AC7D1E4F-91B9-DB49-C480-B9F5FE8C42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029" y="9447410"/>
            <a:ext cx="2520505" cy="3298371"/>
          </a:xfrm>
          <a:prstGeom prst="rect">
            <a:avLst/>
          </a:prstGeom>
        </p:spPr>
      </p:pic>
      <p:sp>
        <p:nvSpPr>
          <p:cNvPr id="22" name="TextBox 21">
            <a:extLst>
              <a:ext uri="{FF2B5EF4-FFF2-40B4-BE49-F238E27FC236}">
                <a16:creationId xmlns:a16="http://schemas.microsoft.com/office/drawing/2014/main" id="{F1EC4F45-C67B-901C-69C6-E11DEB738ECA}"/>
              </a:ext>
            </a:extLst>
          </p:cNvPr>
          <p:cNvSpPr txBox="1"/>
          <p:nvPr/>
        </p:nvSpPr>
        <p:spPr>
          <a:xfrm flipH="1">
            <a:off x="12664649" y="2740206"/>
            <a:ext cx="4573505" cy="2551148"/>
          </a:xfrm>
          <a:prstGeom prst="rect">
            <a:avLst/>
          </a:prstGeom>
          <a:noFill/>
        </p:spPr>
        <p:txBody>
          <a:bodyPr wrap="square" rtlCol="0">
            <a:spAutoFit/>
          </a:bodyPr>
          <a:lstStyle/>
          <a:p>
            <a:pPr algn="just">
              <a:lnSpc>
                <a:spcPct val="150000"/>
              </a:lnSpc>
            </a:pPr>
            <a:r>
              <a:rPr lang="en-US" sz="1200" b="0" i="0" dirty="0">
                <a:solidFill>
                  <a:srgbClr val="333333"/>
                </a:solidFill>
                <a:effectLst/>
                <a:latin typeface="Helvetica Neue"/>
              </a:rPr>
              <a:t>Wood Shavings/ Wood Sawdust provide users with undeniable benefits such as low cost, high heat production, safe use without causing environmental pollution. Wood Shavings/ Wood Sawdust pellets are widely used for large-scale operations such as industrial production and agricultural operations. Used as a fuel for industrial and civil use, used in pasteurizing, sterilizing in food factories, used in industrial liquor systems, In the farms, drying timber, animal feed, warm water in the pool at the swimming pool, restaurants ..</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23" name="Text Placeholder 2">
            <a:extLst>
              <a:ext uri="{FF2B5EF4-FFF2-40B4-BE49-F238E27FC236}">
                <a16:creationId xmlns:a16="http://schemas.microsoft.com/office/drawing/2014/main" id="{8B3E0771-05D5-C693-4745-767F77B7E8E5}"/>
              </a:ext>
            </a:extLst>
          </p:cNvPr>
          <p:cNvSpPr txBox="1">
            <a:spLocks/>
          </p:cNvSpPr>
          <p:nvPr/>
        </p:nvSpPr>
        <p:spPr>
          <a:xfrm>
            <a:off x="14951401" y="2566034"/>
            <a:ext cx="3303039" cy="8386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USED AS WOOD SHAVINGS</a:t>
            </a:r>
          </a:p>
        </p:txBody>
      </p:sp>
      <p:sp>
        <p:nvSpPr>
          <p:cNvPr id="24" name="Text Placeholder 2">
            <a:extLst>
              <a:ext uri="{FF2B5EF4-FFF2-40B4-BE49-F238E27FC236}">
                <a16:creationId xmlns:a16="http://schemas.microsoft.com/office/drawing/2014/main" id="{DBB26A0E-D228-14E2-E763-45B5503C5568}"/>
              </a:ext>
            </a:extLst>
          </p:cNvPr>
          <p:cNvSpPr txBox="1">
            <a:spLocks/>
          </p:cNvSpPr>
          <p:nvPr/>
        </p:nvSpPr>
        <p:spPr>
          <a:xfrm rot="16200000">
            <a:off x="-362264" y="5495945"/>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9" name="Picture 8">
            <a:extLst>
              <a:ext uri="{FF2B5EF4-FFF2-40B4-BE49-F238E27FC236}">
                <a16:creationId xmlns:a16="http://schemas.microsoft.com/office/drawing/2014/main" id="{0CDBD752-D8AD-C39B-69DC-66A4CA177A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26505" y="419596"/>
            <a:ext cx="2813293" cy="2813293"/>
          </a:xfrm>
          <a:prstGeom prst="rect">
            <a:avLst/>
          </a:prstGeom>
        </p:spPr>
      </p:pic>
      <p:pic>
        <p:nvPicPr>
          <p:cNvPr id="30" name="Picture 29">
            <a:extLst>
              <a:ext uri="{FF2B5EF4-FFF2-40B4-BE49-F238E27FC236}">
                <a16:creationId xmlns:a16="http://schemas.microsoft.com/office/drawing/2014/main" id="{C1174560-7929-28FE-07E4-A45D010BEE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5753" y="5197535"/>
            <a:ext cx="1920493" cy="1344346"/>
          </a:xfrm>
          <a:prstGeom prst="rect">
            <a:avLst/>
          </a:prstGeom>
        </p:spPr>
      </p:pic>
    </p:spTree>
    <p:extLst>
      <p:ext uri="{BB962C8B-B14F-4D97-AF65-F5344CB8AC3E}">
        <p14:creationId xmlns:p14="http://schemas.microsoft.com/office/powerpoint/2010/main" val="2507090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958">
        <p159:morph option="byObject"/>
      </p:transition>
    </mc:Choice>
    <mc:Fallback>
      <p:transition spd="slow" advTm="1958">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2"/>
          <p:cNvSpPr txBox="1">
            <a:spLocks/>
          </p:cNvSpPr>
          <p:nvPr/>
        </p:nvSpPr>
        <p:spPr>
          <a:xfrm>
            <a:off x="6581783" y="1240756"/>
            <a:ext cx="5044160"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WOOD SHAVING &amp;</a:t>
            </a:r>
          </a:p>
          <a:p>
            <a:pPr marL="0" indent="0" algn="ctr">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WOOD CHIPS</a:t>
            </a:r>
          </a:p>
        </p:txBody>
      </p:sp>
      <p:pic>
        <p:nvPicPr>
          <p:cNvPr id="5" name="Picture Placeholder 4">
            <a:extLst>
              <a:ext uri="{FF2B5EF4-FFF2-40B4-BE49-F238E27FC236}">
                <a16:creationId xmlns:a16="http://schemas.microsoft.com/office/drawing/2014/main" id="{5E65EF7D-1437-6CB7-1953-754E2AF67424}"/>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1656" r="21656"/>
          <a:stretch/>
        </p:blipFill>
        <p:spPr>
          <a:xfrm>
            <a:off x="1408893" y="546462"/>
            <a:ext cx="4422699" cy="4387488"/>
          </a:xfrm>
        </p:spPr>
      </p:pic>
      <p:pic>
        <p:nvPicPr>
          <p:cNvPr id="11" name="Picture 10">
            <a:extLst>
              <a:ext uri="{FF2B5EF4-FFF2-40B4-BE49-F238E27FC236}">
                <a16:creationId xmlns:a16="http://schemas.microsoft.com/office/drawing/2014/main" id="{D54E5F93-87E1-0AB7-4CAE-52F8E76CB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029" y="2983627"/>
            <a:ext cx="2520505" cy="3298371"/>
          </a:xfrm>
          <a:prstGeom prst="rect">
            <a:avLst/>
          </a:prstGeom>
        </p:spPr>
      </p:pic>
      <p:sp>
        <p:nvSpPr>
          <p:cNvPr id="13" name="Rectangle 12">
            <a:extLst>
              <a:ext uri="{FF2B5EF4-FFF2-40B4-BE49-F238E27FC236}">
                <a16:creationId xmlns:a16="http://schemas.microsoft.com/office/drawing/2014/main" id="{2290E52D-C5EC-EA5E-ED02-9379EA78CEE5}"/>
              </a:ext>
            </a:extLst>
          </p:cNvPr>
          <p:cNvSpPr/>
          <p:nvPr/>
        </p:nvSpPr>
        <p:spPr>
          <a:xfrm rot="16200000">
            <a:off x="-1426133" y="4245591"/>
            <a:ext cx="4101738"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BE31458-8B6F-07DA-1047-BAB87394FD7D}"/>
              </a:ext>
            </a:extLst>
          </p:cNvPr>
          <p:cNvSpPr txBox="1"/>
          <p:nvPr/>
        </p:nvSpPr>
        <p:spPr>
          <a:xfrm flipH="1">
            <a:off x="7119255" y="2740206"/>
            <a:ext cx="4573505" cy="2551148"/>
          </a:xfrm>
          <a:prstGeom prst="rect">
            <a:avLst/>
          </a:prstGeom>
          <a:noFill/>
        </p:spPr>
        <p:txBody>
          <a:bodyPr wrap="square" rtlCol="0">
            <a:spAutoFit/>
          </a:bodyPr>
          <a:lstStyle/>
          <a:p>
            <a:pPr algn="just">
              <a:lnSpc>
                <a:spcPct val="150000"/>
              </a:lnSpc>
            </a:pPr>
            <a:r>
              <a:rPr lang="en-US" sz="1200" b="0" i="0" dirty="0">
                <a:solidFill>
                  <a:srgbClr val="333333"/>
                </a:solidFill>
                <a:effectLst/>
                <a:latin typeface="Helvetica Neue"/>
              </a:rPr>
              <a:t>Wood Shavings/ Wood Sawdust provide users with undeniable benefits such as low cost, high heat production, safe use without causing environmental pollution. Wood Shavings/ Wood Sawdust pellets are widely used for large-scale operations such as industrial production and agricultural operations. Used as a fuel for industrial and civil use, used in pasteurizing, sterilizing in food factories, used in industrial liquor systems, In the farms, drying timber, animal feed, warm water in the pool at the swimming pool, restaurants ..</a:t>
            </a:r>
            <a:endParaRPr lang="en-US" sz="1200" dirty="0">
              <a:solidFill>
                <a:schemeClr val="tx1">
                  <a:lumMod val="75000"/>
                  <a:lumOff val="25000"/>
                </a:schemeClr>
              </a:solidFill>
              <a:latin typeface="Helvetica Neue"/>
              <a:ea typeface="Open Sans" panose="020B0606030504020204" pitchFamily="34" charset="0"/>
              <a:cs typeface="Open Sans" panose="020B0606030504020204" pitchFamily="34" charset="0"/>
            </a:endParaRPr>
          </a:p>
        </p:txBody>
      </p:sp>
      <p:sp>
        <p:nvSpPr>
          <p:cNvPr id="15" name="Text Placeholder 2">
            <a:extLst>
              <a:ext uri="{FF2B5EF4-FFF2-40B4-BE49-F238E27FC236}">
                <a16:creationId xmlns:a16="http://schemas.microsoft.com/office/drawing/2014/main" id="{6953FEA3-B733-86D7-C948-8C141584A341}"/>
              </a:ext>
            </a:extLst>
          </p:cNvPr>
          <p:cNvSpPr txBox="1">
            <a:spLocks/>
          </p:cNvSpPr>
          <p:nvPr/>
        </p:nvSpPr>
        <p:spPr>
          <a:xfrm>
            <a:off x="7119255" y="2566034"/>
            <a:ext cx="3303039" cy="8386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USED AS WOOD SHAVINGS</a:t>
            </a:r>
          </a:p>
        </p:txBody>
      </p:sp>
      <p:sp>
        <p:nvSpPr>
          <p:cNvPr id="16" name="Rectangle 15">
            <a:extLst>
              <a:ext uri="{FF2B5EF4-FFF2-40B4-BE49-F238E27FC236}">
                <a16:creationId xmlns:a16="http://schemas.microsoft.com/office/drawing/2014/main" id="{A0FF332C-CFD9-F170-2DDA-745B2A39A271}"/>
              </a:ext>
            </a:extLst>
          </p:cNvPr>
          <p:cNvSpPr/>
          <p:nvPr/>
        </p:nvSpPr>
        <p:spPr>
          <a:xfrm rot="16200000">
            <a:off x="-1426132" y="-2198019"/>
            <a:ext cx="4101738"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61447738-0447-731B-111F-EB25C3363020}"/>
              </a:ext>
            </a:extLst>
          </p:cNvPr>
          <p:cNvSpPr txBox="1">
            <a:spLocks/>
          </p:cNvSpPr>
          <p:nvPr/>
        </p:nvSpPr>
        <p:spPr>
          <a:xfrm rot="16200000">
            <a:off x="-362264" y="1110770"/>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6" name="Text Placeholder 2">
            <a:extLst>
              <a:ext uri="{FF2B5EF4-FFF2-40B4-BE49-F238E27FC236}">
                <a16:creationId xmlns:a16="http://schemas.microsoft.com/office/drawing/2014/main" id="{A09F2A0C-5000-C134-CE0C-0DE05EB5BEE1}"/>
              </a:ext>
            </a:extLst>
          </p:cNvPr>
          <p:cNvSpPr txBox="1">
            <a:spLocks/>
          </p:cNvSpPr>
          <p:nvPr/>
        </p:nvSpPr>
        <p:spPr>
          <a:xfrm>
            <a:off x="-8553671" y="1639900"/>
            <a:ext cx="6779208"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spc="300" dirty="0">
                <a:solidFill>
                  <a:srgbClr val="B58928"/>
                </a:solidFill>
                <a:latin typeface="Helvetica Neue" pitchFamily="50" charset="0"/>
                <a:ea typeface="Lato Black" panose="020F0502020204030203" pitchFamily="34" charset="0"/>
                <a:cs typeface="Lato Black" panose="020F0502020204030203" pitchFamily="34" charset="0"/>
              </a:rPr>
              <a:t>OUR CERTIFICATIONS</a:t>
            </a:r>
          </a:p>
        </p:txBody>
      </p:sp>
      <p:pic>
        <p:nvPicPr>
          <p:cNvPr id="2" name="Picture 1">
            <a:extLst>
              <a:ext uri="{FF2B5EF4-FFF2-40B4-BE49-F238E27FC236}">
                <a16:creationId xmlns:a16="http://schemas.microsoft.com/office/drawing/2014/main" id="{988662CC-DF03-5479-3F8A-2108A82A3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2342" y="4749169"/>
            <a:ext cx="2490095" cy="1383386"/>
          </a:xfrm>
          <a:prstGeom prst="rect">
            <a:avLst/>
          </a:prstGeom>
        </p:spPr>
      </p:pic>
      <p:pic>
        <p:nvPicPr>
          <p:cNvPr id="3" name="Picture 2">
            <a:extLst>
              <a:ext uri="{FF2B5EF4-FFF2-40B4-BE49-F238E27FC236}">
                <a16:creationId xmlns:a16="http://schemas.microsoft.com/office/drawing/2014/main" id="{D5E13F34-84B8-4C34-F465-E81F3C3C8C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8186" y="2846477"/>
            <a:ext cx="1608221" cy="1608221"/>
          </a:xfrm>
          <a:prstGeom prst="rect">
            <a:avLst/>
          </a:prstGeom>
        </p:spPr>
      </p:pic>
      <p:pic>
        <p:nvPicPr>
          <p:cNvPr id="4" name="Picture 3">
            <a:extLst>
              <a:ext uri="{FF2B5EF4-FFF2-40B4-BE49-F238E27FC236}">
                <a16:creationId xmlns:a16="http://schemas.microsoft.com/office/drawing/2014/main" id="{30FB3662-CDCE-EA43-EE31-769DBCDB5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3559" y="2868899"/>
            <a:ext cx="1861115" cy="1308469"/>
          </a:xfrm>
          <a:prstGeom prst="rect">
            <a:avLst/>
          </a:prstGeom>
        </p:spPr>
      </p:pic>
      <p:pic>
        <p:nvPicPr>
          <p:cNvPr id="18" name="Picture 17">
            <a:extLst>
              <a:ext uri="{FF2B5EF4-FFF2-40B4-BE49-F238E27FC236}">
                <a16:creationId xmlns:a16="http://schemas.microsoft.com/office/drawing/2014/main" id="{EE6AE1F5-CD99-71BB-401A-24B7BF64D7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0433" y="3008658"/>
            <a:ext cx="2532203" cy="1168710"/>
          </a:xfrm>
          <a:prstGeom prst="rect">
            <a:avLst/>
          </a:prstGeom>
        </p:spPr>
      </p:pic>
      <p:pic>
        <p:nvPicPr>
          <p:cNvPr id="19" name="Picture 18">
            <a:extLst>
              <a:ext uri="{FF2B5EF4-FFF2-40B4-BE49-F238E27FC236}">
                <a16:creationId xmlns:a16="http://schemas.microsoft.com/office/drawing/2014/main" id="{B4CE1921-12F5-544A-F8F1-C85E40AC66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1569" y="2833600"/>
            <a:ext cx="2431647" cy="1621098"/>
          </a:xfrm>
          <a:prstGeom prst="rect">
            <a:avLst/>
          </a:prstGeom>
        </p:spPr>
      </p:pic>
      <p:pic>
        <p:nvPicPr>
          <p:cNvPr id="20" name="Picture 19">
            <a:extLst>
              <a:ext uri="{FF2B5EF4-FFF2-40B4-BE49-F238E27FC236}">
                <a16:creationId xmlns:a16="http://schemas.microsoft.com/office/drawing/2014/main" id="{4836F3D6-83AB-D282-6F8B-6B17A491B3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94775" y="4799969"/>
            <a:ext cx="1345507" cy="1113693"/>
          </a:xfrm>
          <a:prstGeom prst="rect">
            <a:avLst/>
          </a:prstGeom>
        </p:spPr>
      </p:pic>
      <p:pic>
        <p:nvPicPr>
          <p:cNvPr id="21" name="Picture 20">
            <a:extLst>
              <a:ext uri="{FF2B5EF4-FFF2-40B4-BE49-F238E27FC236}">
                <a16:creationId xmlns:a16="http://schemas.microsoft.com/office/drawing/2014/main" id="{0FEAA3F9-B147-A755-4889-31A1BFFB2B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944749" y="2880290"/>
            <a:ext cx="1419598" cy="1419598"/>
          </a:xfrm>
          <a:prstGeom prst="rect">
            <a:avLst/>
          </a:prstGeom>
        </p:spPr>
      </p:pic>
      <p:pic>
        <p:nvPicPr>
          <p:cNvPr id="28" name="Picture 27">
            <a:extLst>
              <a:ext uri="{FF2B5EF4-FFF2-40B4-BE49-F238E27FC236}">
                <a16:creationId xmlns:a16="http://schemas.microsoft.com/office/drawing/2014/main" id="{C8854AE1-5A39-0AD5-F933-D8E24BE55E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62931" y="4712171"/>
            <a:ext cx="1457382" cy="1457382"/>
          </a:xfrm>
          <a:prstGeom prst="rect">
            <a:avLst/>
          </a:prstGeom>
        </p:spPr>
      </p:pic>
      <p:pic>
        <p:nvPicPr>
          <p:cNvPr id="29" name="Picture 28">
            <a:extLst>
              <a:ext uri="{FF2B5EF4-FFF2-40B4-BE49-F238E27FC236}">
                <a16:creationId xmlns:a16="http://schemas.microsoft.com/office/drawing/2014/main" id="{4667182B-2269-D342-410B-FB0762C5BB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78716" y="4799969"/>
            <a:ext cx="1345507" cy="1113693"/>
          </a:xfrm>
          <a:prstGeom prst="rect">
            <a:avLst/>
          </a:prstGeom>
        </p:spPr>
      </p:pic>
      <p:sp>
        <p:nvSpPr>
          <p:cNvPr id="30" name="Text Placeholder 2">
            <a:extLst>
              <a:ext uri="{FF2B5EF4-FFF2-40B4-BE49-F238E27FC236}">
                <a16:creationId xmlns:a16="http://schemas.microsoft.com/office/drawing/2014/main" id="{7D486093-8124-1334-232C-23D1F1702174}"/>
              </a:ext>
            </a:extLst>
          </p:cNvPr>
          <p:cNvSpPr txBox="1">
            <a:spLocks/>
          </p:cNvSpPr>
          <p:nvPr/>
        </p:nvSpPr>
        <p:spPr>
          <a:xfrm>
            <a:off x="-15127627" y="6068681"/>
            <a:ext cx="1611210"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105BAB"/>
                </a:solidFill>
                <a:latin typeface="Helvetica Neue" pitchFamily="50" charset="0"/>
                <a:ea typeface="Lato Black" panose="020F0502020204030203" pitchFamily="34" charset="0"/>
                <a:cs typeface="Lato Black" panose="020F0502020204030203" pitchFamily="34" charset="0"/>
              </a:rPr>
              <a:t>9001</a:t>
            </a:r>
          </a:p>
        </p:txBody>
      </p:sp>
      <p:sp>
        <p:nvSpPr>
          <p:cNvPr id="31" name="Text Placeholder 2">
            <a:extLst>
              <a:ext uri="{FF2B5EF4-FFF2-40B4-BE49-F238E27FC236}">
                <a16:creationId xmlns:a16="http://schemas.microsoft.com/office/drawing/2014/main" id="{38768D56-3691-8EDC-5928-DA0429A80148}"/>
              </a:ext>
            </a:extLst>
          </p:cNvPr>
          <p:cNvSpPr txBox="1">
            <a:spLocks/>
          </p:cNvSpPr>
          <p:nvPr/>
        </p:nvSpPr>
        <p:spPr>
          <a:xfrm>
            <a:off x="-12379487" y="6074797"/>
            <a:ext cx="1747047"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105BAB"/>
                </a:solidFill>
                <a:latin typeface="Helvetica Neue" pitchFamily="50" charset="0"/>
                <a:ea typeface="Lato Black" panose="020F0502020204030203" pitchFamily="34" charset="0"/>
                <a:cs typeface="Lato Black" panose="020F0502020204030203" pitchFamily="34" charset="0"/>
              </a:rPr>
              <a:t>22000</a:t>
            </a:r>
          </a:p>
        </p:txBody>
      </p:sp>
      <p:pic>
        <p:nvPicPr>
          <p:cNvPr id="32" name="Picture 31">
            <a:extLst>
              <a:ext uri="{FF2B5EF4-FFF2-40B4-BE49-F238E27FC236}">
                <a16:creationId xmlns:a16="http://schemas.microsoft.com/office/drawing/2014/main" id="{8CDE39A7-EC67-5765-BAB4-F03D5E0C28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0574" y="4752855"/>
            <a:ext cx="2127870" cy="1489510"/>
          </a:xfrm>
          <a:prstGeom prst="rect">
            <a:avLst/>
          </a:prstGeom>
        </p:spPr>
      </p:pic>
    </p:spTree>
    <p:extLst>
      <p:ext uri="{BB962C8B-B14F-4D97-AF65-F5344CB8AC3E}">
        <p14:creationId xmlns:p14="http://schemas.microsoft.com/office/powerpoint/2010/main" val="634307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948">
        <p159:morph option="byObject"/>
      </p:transition>
    </mc:Choice>
    <mc:Fallback>
      <p:transition spd="slow" advTm="1948">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8B97827-AB65-73CF-43C1-D2FAB47FC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5" y="17144"/>
            <a:ext cx="12259911" cy="8663477"/>
          </a:xfrm>
          <a:prstGeom prst="rect">
            <a:avLst/>
          </a:prstGeom>
        </p:spPr>
      </p:pic>
      <p:sp>
        <p:nvSpPr>
          <p:cNvPr id="9" name="Text Placeholder 2"/>
          <p:cNvSpPr txBox="1">
            <a:spLocks/>
          </p:cNvSpPr>
          <p:nvPr/>
        </p:nvSpPr>
        <p:spPr>
          <a:xfrm>
            <a:off x="2731796" y="1639900"/>
            <a:ext cx="6779208"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spc="300" dirty="0">
                <a:solidFill>
                  <a:srgbClr val="B58928"/>
                </a:solidFill>
                <a:latin typeface="Helvetica Neue" pitchFamily="50" charset="0"/>
                <a:ea typeface="Lato Black" panose="020F0502020204030203" pitchFamily="34" charset="0"/>
                <a:cs typeface="Lato Black" panose="020F0502020204030203" pitchFamily="34" charset="0"/>
              </a:rPr>
              <a:t>OUR CERTIFICATIONS</a:t>
            </a:r>
          </a:p>
        </p:txBody>
      </p:sp>
      <p:pic>
        <p:nvPicPr>
          <p:cNvPr id="2" name="Picture 1">
            <a:extLst>
              <a:ext uri="{FF2B5EF4-FFF2-40B4-BE49-F238E27FC236}">
                <a16:creationId xmlns:a16="http://schemas.microsoft.com/office/drawing/2014/main" id="{24A1D9FB-ED0B-69C0-53BB-74329B108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9414" y="1105057"/>
            <a:ext cx="7335723" cy="4890482"/>
          </a:xfrm>
          <a:prstGeom prst="rect">
            <a:avLst/>
          </a:prstGeom>
        </p:spPr>
      </p:pic>
      <p:pic>
        <p:nvPicPr>
          <p:cNvPr id="3" name="Picture 2">
            <a:extLst>
              <a:ext uri="{FF2B5EF4-FFF2-40B4-BE49-F238E27FC236}">
                <a16:creationId xmlns:a16="http://schemas.microsoft.com/office/drawing/2014/main" id="{7AF1C959-1E1C-F67A-0B15-5F21771855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55459" y="1105057"/>
            <a:ext cx="7335723" cy="4890482"/>
          </a:xfrm>
          <a:prstGeom prst="rect">
            <a:avLst/>
          </a:prstGeom>
        </p:spPr>
      </p:pic>
      <p:pic>
        <p:nvPicPr>
          <p:cNvPr id="4" name="Picture 3">
            <a:extLst>
              <a:ext uri="{FF2B5EF4-FFF2-40B4-BE49-F238E27FC236}">
                <a16:creationId xmlns:a16="http://schemas.microsoft.com/office/drawing/2014/main" id="{62906354-D0E4-6A92-BF91-ECD3CC3D0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89046" y="1105057"/>
            <a:ext cx="7335723" cy="4890482"/>
          </a:xfrm>
          <a:prstGeom prst="rect">
            <a:avLst/>
          </a:prstGeom>
        </p:spPr>
      </p:pic>
      <p:pic>
        <p:nvPicPr>
          <p:cNvPr id="5" name="Picture 4">
            <a:extLst>
              <a:ext uri="{FF2B5EF4-FFF2-40B4-BE49-F238E27FC236}">
                <a16:creationId xmlns:a16="http://schemas.microsoft.com/office/drawing/2014/main" id="{36FA40D3-4935-87DC-B03E-AEF122660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14544" y="1105057"/>
            <a:ext cx="7335723" cy="4890482"/>
          </a:xfrm>
          <a:prstGeom prst="rect">
            <a:avLst/>
          </a:prstGeom>
        </p:spPr>
      </p:pic>
      <p:pic>
        <p:nvPicPr>
          <p:cNvPr id="6" name="Picture 5">
            <a:extLst>
              <a:ext uri="{FF2B5EF4-FFF2-40B4-BE49-F238E27FC236}">
                <a16:creationId xmlns:a16="http://schemas.microsoft.com/office/drawing/2014/main" id="{6502B754-E55C-4C61-1A20-BA76EFB4C1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32843" y="1105057"/>
            <a:ext cx="7335723" cy="4890482"/>
          </a:xfrm>
          <a:prstGeom prst="rect">
            <a:avLst/>
          </a:prstGeom>
        </p:spPr>
      </p:pic>
      <p:pic>
        <p:nvPicPr>
          <p:cNvPr id="7" name="Picture 6">
            <a:extLst>
              <a:ext uri="{FF2B5EF4-FFF2-40B4-BE49-F238E27FC236}">
                <a16:creationId xmlns:a16="http://schemas.microsoft.com/office/drawing/2014/main" id="{0F885FF4-B4A0-D4D7-D882-56A32218E3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85641" y="1105057"/>
            <a:ext cx="7335723" cy="4890482"/>
          </a:xfrm>
          <a:prstGeom prst="rect">
            <a:avLst/>
          </a:prstGeom>
        </p:spPr>
      </p:pic>
      <p:pic>
        <p:nvPicPr>
          <p:cNvPr id="8" name="Picture 7">
            <a:extLst>
              <a:ext uri="{FF2B5EF4-FFF2-40B4-BE49-F238E27FC236}">
                <a16:creationId xmlns:a16="http://schemas.microsoft.com/office/drawing/2014/main" id="{C5742948-FA13-7D3F-366C-F4BC966152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08930" y="1105057"/>
            <a:ext cx="7335723" cy="4890482"/>
          </a:xfrm>
          <a:prstGeom prst="rect">
            <a:avLst/>
          </a:prstGeom>
        </p:spPr>
      </p:pic>
      <p:pic>
        <p:nvPicPr>
          <p:cNvPr id="10" name="Picture 9">
            <a:extLst>
              <a:ext uri="{FF2B5EF4-FFF2-40B4-BE49-F238E27FC236}">
                <a16:creationId xmlns:a16="http://schemas.microsoft.com/office/drawing/2014/main" id="{D08280DD-D323-CFA3-0A01-FB9FE42402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74304" y="1105057"/>
            <a:ext cx="7335723" cy="4890482"/>
          </a:xfrm>
          <a:prstGeom prst="rect">
            <a:avLst/>
          </a:prstGeom>
        </p:spPr>
      </p:pic>
      <p:pic>
        <p:nvPicPr>
          <p:cNvPr id="11" name="Picture 10">
            <a:extLst>
              <a:ext uri="{FF2B5EF4-FFF2-40B4-BE49-F238E27FC236}">
                <a16:creationId xmlns:a16="http://schemas.microsoft.com/office/drawing/2014/main" id="{B93137C1-DC9D-F843-FF9D-8A2078B34F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92369" y="1105057"/>
            <a:ext cx="7335723" cy="4890482"/>
          </a:xfrm>
          <a:prstGeom prst="rect">
            <a:avLst/>
          </a:prstGeom>
        </p:spPr>
      </p:pic>
      <p:sp>
        <p:nvSpPr>
          <p:cNvPr id="12" name="Text Placeholder 2">
            <a:extLst>
              <a:ext uri="{FF2B5EF4-FFF2-40B4-BE49-F238E27FC236}">
                <a16:creationId xmlns:a16="http://schemas.microsoft.com/office/drawing/2014/main" id="{E4327484-82B7-F2A2-BDA5-69C0EDF6D11D}"/>
              </a:ext>
            </a:extLst>
          </p:cNvPr>
          <p:cNvSpPr txBox="1">
            <a:spLocks/>
          </p:cNvSpPr>
          <p:nvPr/>
        </p:nvSpPr>
        <p:spPr>
          <a:xfrm>
            <a:off x="-5900572" y="861743"/>
            <a:ext cx="3653129"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243762"/>
                </a:solidFill>
                <a:latin typeface="Helvetica Neue" pitchFamily="50" charset="0"/>
                <a:ea typeface="Lato Black" panose="020F0502020204030203" pitchFamily="34" charset="0"/>
                <a:cs typeface="Lato Black" panose="020F0502020204030203" pitchFamily="34" charset="0"/>
              </a:rPr>
              <a:t>CONTACT US</a:t>
            </a:r>
          </a:p>
        </p:txBody>
      </p:sp>
      <p:pic>
        <p:nvPicPr>
          <p:cNvPr id="13" name="Picture 12">
            <a:extLst>
              <a:ext uri="{FF2B5EF4-FFF2-40B4-BE49-F238E27FC236}">
                <a16:creationId xmlns:a16="http://schemas.microsoft.com/office/drawing/2014/main" id="{511D155E-CA23-DF7F-9D52-F97B3AA22F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38296" y="5191987"/>
            <a:ext cx="655912" cy="655912"/>
          </a:xfrm>
          <a:prstGeom prst="rect">
            <a:avLst/>
          </a:prstGeom>
        </p:spPr>
      </p:pic>
      <p:pic>
        <p:nvPicPr>
          <p:cNvPr id="14" name="Picture 13">
            <a:extLst>
              <a:ext uri="{FF2B5EF4-FFF2-40B4-BE49-F238E27FC236}">
                <a16:creationId xmlns:a16="http://schemas.microsoft.com/office/drawing/2014/main" id="{EE1E432D-B608-7FCA-988F-2B876ACF701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76518" y="2915224"/>
            <a:ext cx="595742" cy="595742"/>
          </a:xfrm>
          <a:prstGeom prst="rect">
            <a:avLst/>
          </a:prstGeom>
        </p:spPr>
      </p:pic>
      <p:pic>
        <p:nvPicPr>
          <p:cNvPr id="16" name="Picture 15">
            <a:extLst>
              <a:ext uri="{FF2B5EF4-FFF2-40B4-BE49-F238E27FC236}">
                <a16:creationId xmlns:a16="http://schemas.microsoft.com/office/drawing/2014/main" id="{2DA0E8E0-6B0E-E7A0-F294-062F263376A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10816" y="4053605"/>
            <a:ext cx="595742" cy="595742"/>
          </a:xfrm>
          <a:prstGeom prst="rect">
            <a:avLst/>
          </a:prstGeom>
        </p:spPr>
      </p:pic>
      <p:pic>
        <p:nvPicPr>
          <p:cNvPr id="17" name="Picture 16">
            <a:extLst>
              <a:ext uri="{FF2B5EF4-FFF2-40B4-BE49-F238E27FC236}">
                <a16:creationId xmlns:a16="http://schemas.microsoft.com/office/drawing/2014/main" id="{4FB800B9-E9DB-7DB3-BD38-9414B86153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92397" y="1716673"/>
            <a:ext cx="655912" cy="655912"/>
          </a:xfrm>
          <a:prstGeom prst="rect">
            <a:avLst/>
          </a:prstGeom>
        </p:spPr>
      </p:pic>
      <p:sp>
        <p:nvSpPr>
          <p:cNvPr id="19" name="Text Placeholder 2">
            <a:extLst>
              <a:ext uri="{FF2B5EF4-FFF2-40B4-BE49-F238E27FC236}">
                <a16:creationId xmlns:a16="http://schemas.microsoft.com/office/drawing/2014/main" id="{9C65F822-8DFA-2642-F19F-494651C14FC2}"/>
              </a:ext>
            </a:extLst>
          </p:cNvPr>
          <p:cNvSpPr txBox="1">
            <a:spLocks/>
          </p:cNvSpPr>
          <p:nvPr/>
        </p:nvSpPr>
        <p:spPr>
          <a:xfrm>
            <a:off x="-4494884" y="1828807"/>
            <a:ext cx="4510379"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0" i="0" dirty="0">
                <a:solidFill>
                  <a:schemeClr val="tx1">
                    <a:lumMod val="75000"/>
                    <a:lumOff val="25000"/>
                  </a:schemeClr>
                </a:solidFill>
                <a:effectLst/>
                <a:latin typeface="Helvetica" pitchFamily="2" charset="0"/>
              </a:rPr>
              <a:t>23 </a:t>
            </a:r>
            <a:r>
              <a:rPr lang="en-US" sz="1400" b="0" i="0" dirty="0" err="1">
                <a:solidFill>
                  <a:schemeClr val="tx1">
                    <a:lumMod val="75000"/>
                    <a:lumOff val="25000"/>
                  </a:schemeClr>
                </a:solidFill>
                <a:effectLst/>
                <a:latin typeface="Helvetica" pitchFamily="2" charset="0"/>
              </a:rPr>
              <a:t>Samdach</a:t>
            </a:r>
            <a:r>
              <a:rPr lang="en-US" sz="1400" b="0" i="0" dirty="0">
                <a:solidFill>
                  <a:schemeClr val="tx1">
                    <a:lumMod val="75000"/>
                    <a:lumOff val="25000"/>
                  </a:schemeClr>
                </a:solidFill>
                <a:effectLst/>
                <a:latin typeface="Helvetica" pitchFamily="2" charset="0"/>
              </a:rPr>
              <a:t> Pan Ave (214), Sangkat </a:t>
            </a:r>
            <a:r>
              <a:rPr lang="en-US" sz="1400" b="0" i="0" dirty="0" err="1">
                <a:solidFill>
                  <a:schemeClr val="tx1">
                    <a:lumMod val="75000"/>
                    <a:lumOff val="25000"/>
                  </a:schemeClr>
                </a:solidFill>
                <a:effectLst/>
                <a:latin typeface="Helvetica" pitchFamily="2" charset="0"/>
              </a:rPr>
              <a:t>Boeng</a:t>
            </a:r>
            <a:r>
              <a:rPr lang="en-US" sz="1400" dirty="0">
                <a:solidFill>
                  <a:schemeClr val="tx1">
                    <a:lumMod val="75000"/>
                    <a:lumOff val="25000"/>
                  </a:schemeClr>
                </a:solidFill>
                <a:latin typeface="Helvetica" pitchFamily="2" charset="0"/>
              </a:rPr>
              <a:t> </a:t>
            </a:r>
          </a:p>
          <a:p>
            <a:pPr marL="0" indent="0">
              <a:lnSpc>
                <a:spcPct val="100000"/>
              </a:lnSpc>
              <a:buNone/>
            </a:pPr>
            <a:r>
              <a:rPr lang="en-US" sz="1400" b="0" i="0" dirty="0" err="1">
                <a:solidFill>
                  <a:schemeClr val="tx1">
                    <a:lumMod val="75000"/>
                    <a:lumOff val="25000"/>
                  </a:schemeClr>
                </a:solidFill>
                <a:effectLst/>
                <a:latin typeface="Helvetica" pitchFamily="2" charset="0"/>
              </a:rPr>
              <a:t>Reang</a:t>
            </a:r>
            <a:r>
              <a:rPr lang="en-US" sz="1400" b="0" i="0" dirty="0">
                <a:solidFill>
                  <a:schemeClr val="tx1">
                    <a:lumMod val="75000"/>
                    <a:lumOff val="25000"/>
                  </a:schemeClr>
                </a:solidFill>
                <a:effectLst/>
                <a:latin typeface="Helvetica" pitchFamily="2" charset="0"/>
              </a:rPr>
              <a:t>, Khan Duan Penh</a:t>
            </a:r>
            <a:r>
              <a:rPr lang="en-US" sz="1400" dirty="0">
                <a:solidFill>
                  <a:schemeClr val="tx1">
                    <a:lumMod val="75000"/>
                    <a:lumOff val="25000"/>
                  </a:schemeClr>
                </a:solidFill>
                <a:latin typeface="Helvetica" pitchFamily="2" charset="0"/>
              </a:rPr>
              <a:t> </a:t>
            </a:r>
            <a:r>
              <a:rPr lang="en-US" sz="1400" b="0" i="0" dirty="0">
                <a:solidFill>
                  <a:schemeClr val="tx1">
                    <a:lumMod val="75000"/>
                    <a:lumOff val="25000"/>
                  </a:schemeClr>
                </a:solidFill>
                <a:effectLst/>
                <a:latin typeface="Helvetica" pitchFamily="2" charset="0"/>
              </a:rPr>
              <a:t>Phnom </a:t>
            </a:r>
            <a:r>
              <a:rPr lang="en-US" sz="1400" b="0" i="0" dirty="0" err="1">
                <a:solidFill>
                  <a:schemeClr val="tx1">
                    <a:lumMod val="75000"/>
                    <a:lumOff val="25000"/>
                  </a:schemeClr>
                </a:solidFill>
                <a:effectLst/>
                <a:latin typeface="Helvetica" pitchFamily="2" charset="0"/>
              </a:rPr>
              <a:t>Penh,Cambodia</a:t>
            </a:r>
            <a:endParaRPr lang="en-US" sz="1400" b="1" spc="3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endParaRPr>
          </a:p>
        </p:txBody>
      </p:sp>
      <p:sp>
        <p:nvSpPr>
          <p:cNvPr id="23" name="Text Placeholder 2">
            <a:extLst>
              <a:ext uri="{FF2B5EF4-FFF2-40B4-BE49-F238E27FC236}">
                <a16:creationId xmlns:a16="http://schemas.microsoft.com/office/drawing/2014/main" id="{BAC3767C-B46C-8311-46A7-58BDB5643E03}"/>
              </a:ext>
            </a:extLst>
          </p:cNvPr>
          <p:cNvSpPr txBox="1">
            <a:spLocks/>
          </p:cNvSpPr>
          <p:nvPr/>
        </p:nvSpPr>
        <p:spPr>
          <a:xfrm>
            <a:off x="-5832676" y="4105569"/>
            <a:ext cx="4510379"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rPr>
              <a:t>+(855) 17 909 642</a:t>
            </a:r>
          </a:p>
          <a:p>
            <a:pPr marL="0" indent="0">
              <a:lnSpc>
                <a:spcPct val="100000"/>
              </a:lnSpc>
              <a:buNone/>
            </a:pPr>
            <a:r>
              <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rPr>
              <a:t>+(855) 16 909 642</a:t>
            </a:r>
          </a:p>
        </p:txBody>
      </p:sp>
      <p:sp>
        <p:nvSpPr>
          <p:cNvPr id="25" name="Text Placeholder 2">
            <a:extLst>
              <a:ext uri="{FF2B5EF4-FFF2-40B4-BE49-F238E27FC236}">
                <a16:creationId xmlns:a16="http://schemas.microsoft.com/office/drawing/2014/main" id="{FC45B34B-A639-0707-BF7C-283D269EAFD4}"/>
              </a:ext>
            </a:extLst>
          </p:cNvPr>
          <p:cNvSpPr txBox="1">
            <a:spLocks/>
          </p:cNvSpPr>
          <p:nvPr/>
        </p:nvSpPr>
        <p:spPr>
          <a:xfrm>
            <a:off x="-6505186" y="5304121"/>
            <a:ext cx="4510379"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hlinkClick r:id="rId16">
                  <a:extLst>
                    <a:ext uri="{A12FA001-AC4F-418D-AE19-62706E023703}">
                      <ahyp:hlinkClr xmlns:ahyp="http://schemas.microsoft.com/office/drawing/2018/hyperlinkcolor" val="tx"/>
                    </a:ext>
                  </a:extLst>
                </a:hlinkClick>
              </a:rPr>
              <a:t>www.franceajalimentaire.com</a:t>
            </a:r>
            <a:endPar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endParaRPr>
          </a:p>
          <a:p>
            <a:pPr marL="0" indent="0">
              <a:lnSpc>
                <a:spcPct val="100000"/>
              </a:lnSpc>
              <a:buNone/>
            </a:pPr>
            <a:r>
              <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hlinkClick r:id="rId17">
                  <a:extLst>
                    <a:ext uri="{A12FA001-AC4F-418D-AE19-62706E023703}">
                      <ahyp:hlinkClr xmlns:ahyp="http://schemas.microsoft.com/office/drawing/2018/hyperlinkcolor" val="tx"/>
                    </a:ext>
                  </a:extLst>
                </a:hlinkClick>
              </a:rPr>
              <a:t>www.franceajfood.com</a:t>
            </a:r>
            <a:endPar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endParaRPr>
          </a:p>
        </p:txBody>
      </p:sp>
      <p:sp>
        <p:nvSpPr>
          <p:cNvPr id="27" name="Text Placeholder 2">
            <a:extLst>
              <a:ext uri="{FF2B5EF4-FFF2-40B4-BE49-F238E27FC236}">
                <a16:creationId xmlns:a16="http://schemas.microsoft.com/office/drawing/2014/main" id="{DD452289-5C95-D69D-437A-FC29B83EE7BF}"/>
              </a:ext>
            </a:extLst>
          </p:cNvPr>
          <p:cNvSpPr txBox="1">
            <a:spLocks/>
          </p:cNvSpPr>
          <p:nvPr/>
        </p:nvSpPr>
        <p:spPr>
          <a:xfrm>
            <a:off x="-5171528" y="2877060"/>
            <a:ext cx="4510379"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hlinkClick r:id="rId18">
                  <a:extLst>
                    <a:ext uri="{A12FA001-AC4F-418D-AE19-62706E023703}">
                      <ahyp:hlinkClr xmlns:ahyp="http://schemas.microsoft.com/office/drawing/2018/hyperlinkcolor" val="tx"/>
                    </a:ext>
                  </a:extLst>
                </a:hlinkClick>
              </a:rPr>
              <a:t>Franceajalimentaire@gmail.com</a:t>
            </a:r>
            <a:endPar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endParaRPr>
          </a:p>
        </p:txBody>
      </p:sp>
      <p:pic>
        <p:nvPicPr>
          <p:cNvPr id="29" name="Picture 28">
            <a:extLst>
              <a:ext uri="{FF2B5EF4-FFF2-40B4-BE49-F238E27FC236}">
                <a16:creationId xmlns:a16="http://schemas.microsoft.com/office/drawing/2014/main" id="{AFE1EC9C-874E-C76A-3075-9D9D9B852A9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29100" y="4749169"/>
            <a:ext cx="2490095" cy="1383386"/>
          </a:xfrm>
          <a:prstGeom prst="rect">
            <a:avLst/>
          </a:prstGeom>
        </p:spPr>
      </p:pic>
      <p:pic>
        <p:nvPicPr>
          <p:cNvPr id="34" name="Picture 33">
            <a:extLst>
              <a:ext uri="{FF2B5EF4-FFF2-40B4-BE49-F238E27FC236}">
                <a16:creationId xmlns:a16="http://schemas.microsoft.com/office/drawing/2014/main" id="{2C20324F-25DB-A19F-8204-FDB65BE6A73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84093" y="2846477"/>
            <a:ext cx="1608221" cy="1608221"/>
          </a:xfrm>
          <a:prstGeom prst="rect">
            <a:avLst/>
          </a:prstGeom>
        </p:spPr>
      </p:pic>
      <p:pic>
        <p:nvPicPr>
          <p:cNvPr id="35" name="Picture 34">
            <a:extLst>
              <a:ext uri="{FF2B5EF4-FFF2-40B4-BE49-F238E27FC236}">
                <a16:creationId xmlns:a16="http://schemas.microsoft.com/office/drawing/2014/main" id="{2234E3F7-9301-32B6-694B-99F7B5EC293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891819" y="2868899"/>
            <a:ext cx="1861115" cy="1308469"/>
          </a:xfrm>
          <a:prstGeom prst="rect">
            <a:avLst/>
          </a:prstGeom>
        </p:spPr>
      </p:pic>
      <p:pic>
        <p:nvPicPr>
          <p:cNvPr id="36" name="Picture 35">
            <a:extLst>
              <a:ext uri="{FF2B5EF4-FFF2-40B4-BE49-F238E27FC236}">
                <a16:creationId xmlns:a16="http://schemas.microsoft.com/office/drawing/2014/main" id="{8BBA0BAA-7404-0D89-3FAE-F9C45AB7ACB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75371" y="3008658"/>
            <a:ext cx="2532203" cy="1168710"/>
          </a:xfrm>
          <a:prstGeom prst="rect">
            <a:avLst/>
          </a:prstGeom>
        </p:spPr>
      </p:pic>
      <p:pic>
        <p:nvPicPr>
          <p:cNvPr id="37" name="Picture 36">
            <a:extLst>
              <a:ext uri="{FF2B5EF4-FFF2-40B4-BE49-F238E27FC236}">
                <a16:creationId xmlns:a16="http://schemas.microsoft.com/office/drawing/2014/main" id="{1183BA83-9FFA-08B9-A0B1-50B02636E65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153896" y="2833600"/>
            <a:ext cx="2431647" cy="1621098"/>
          </a:xfrm>
          <a:prstGeom prst="rect">
            <a:avLst/>
          </a:prstGeom>
        </p:spPr>
      </p:pic>
      <p:pic>
        <p:nvPicPr>
          <p:cNvPr id="38" name="Picture 37">
            <a:extLst>
              <a:ext uri="{FF2B5EF4-FFF2-40B4-BE49-F238E27FC236}">
                <a16:creationId xmlns:a16="http://schemas.microsoft.com/office/drawing/2014/main" id="{60DCC7CE-43C9-A53C-B6DF-D9F0E0BC403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5473" y="4799969"/>
            <a:ext cx="1345507" cy="1113693"/>
          </a:xfrm>
          <a:prstGeom prst="rect">
            <a:avLst/>
          </a:prstGeom>
        </p:spPr>
      </p:pic>
      <p:pic>
        <p:nvPicPr>
          <p:cNvPr id="40" name="Picture 39">
            <a:extLst>
              <a:ext uri="{FF2B5EF4-FFF2-40B4-BE49-F238E27FC236}">
                <a16:creationId xmlns:a16="http://schemas.microsoft.com/office/drawing/2014/main" id="{44F667A5-F376-E226-D298-9FE90A7C047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85499" y="2880290"/>
            <a:ext cx="1419598" cy="1419598"/>
          </a:xfrm>
          <a:prstGeom prst="rect">
            <a:avLst/>
          </a:prstGeom>
        </p:spPr>
      </p:pic>
      <p:pic>
        <p:nvPicPr>
          <p:cNvPr id="41" name="Picture 40">
            <a:extLst>
              <a:ext uri="{FF2B5EF4-FFF2-40B4-BE49-F238E27FC236}">
                <a16:creationId xmlns:a16="http://schemas.microsoft.com/office/drawing/2014/main" id="{E9C3AB5A-6C34-B001-02F6-2E8A408ED5B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278861" y="4712171"/>
            <a:ext cx="1457382" cy="1457382"/>
          </a:xfrm>
          <a:prstGeom prst="rect">
            <a:avLst/>
          </a:prstGeom>
        </p:spPr>
      </p:pic>
      <p:pic>
        <p:nvPicPr>
          <p:cNvPr id="42" name="Picture 41">
            <a:extLst>
              <a:ext uri="{FF2B5EF4-FFF2-40B4-BE49-F238E27FC236}">
                <a16:creationId xmlns:a16="http://schemas.microsoft.com/office/drawing/2014/main" id="{CBFE1FFB-9490-BF86-7057-E28F64512B5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76585" y="4799969"/>
            <a:ext cx="1345507" cy="1113693"/>
          </a:xfrm>
          <a:prstGeom prst="rect">
            <a:avLst/>
          </a:prstGeom>
        </p:spPr>
      </p:pic>
      <p:sp>
        <p:nvSpPr>
          <p:cNvPr id="43" name="Text Placeholder 2">
            <a:extLst>
              <a:ext uri="{FF2B5EF4-FFF2-40B4-BE49-F238E27FC236}">
                <a16:creationId xmlns:a16="http://schemas.microsoft.com/office/drawing/2014/main" id="{4F350E9A-E5E7-FBED-5306-003295A56D95}"/>
              </a:ext>
            </a:extLst>
          </p:cNvPr>
          <p:cNvSpPr txBox="1">
            <a:spLocks/>
          </p:cNvSpPr>
          <p:nvPr/>
        </p:nvSpPr>
        <p:spPr>
          <a:xfrm>
            <a:off x="202621" y="6068681"/>
            <a:ext cx="1611210"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105BAB"/>
                </a:solidFill>
                <a:latin typeface="Helvetica Neue" pitchFamily="50" charset="0"/>
                <a:ea typeface="Lato Black" panose="020F0502020204030203" pitchFamily="34" charset="0"/>
                <a:cs typeface="Lato Black" panose="020F0502020204030203" pitchFamily="34" charset="0"/>
              </a:rPr>
              <a:t>9001</a:t>
            </a:r>
          </a:p>
        </p:txBody>
      </p:sp>
      <p:sp>
        <p:nvSpPr>
          <p:cNvPr id="44" name="Text Placeholder 2">
            <a:extLst>
              <a:ext uri="{FF2B5EF4-FFF2-40B4-BE49-F238E27FC236}">
                <a16:creationId xmlns:a16="http://schemas.microsoft.com/office/drawing/2014/main" id="{629E9963-1D5C-CB6E-F3FC-4FD3AB2C2500}"/>
              </a:ext>
            </a:extLst>
          </p:cNvPr>
          <p:cNvSpPr txBox="1">
            <a:spLocks/>
          </p:cNvSpPr>
          <p:nvPr/>
        </p:nvSpPr>
        <p:spPr>
          <a:xfrm>
            <a:off x="2075814" y="6074797"/>
            <a:ext cx="1747047"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105BAB"/>
                </a:solidFill>
                <a:latin typeface="Helvetica Neue" pitchFamily="50" charset="0"/>
                <a:ea typeface="Lato Black" panose="020F0502020204030203" pitchFamily="34" charset="0"/>
                <a:cs typeface="Lato Black" panose="020F0502020204030203" pitchFamily="34" charset="0"/>
              </a:rPr>
              <a:t>22000</a:t>
            </a:r>
          </a:p>
        </p:txBody>
      </p:sp>
      <p:pic>
        <p:nvPicPr>
          <p:cNvPr id="45" name="Picture 44">
            <a:extLst>
              <a:ext uri="{FF2B5EF4-FFF2-40B4-BE49-F238E27FC236}">
                <a16:creationId xmlns:a16="http://schemas.microsoft.com/office/drawing/2014/main" id="{E31D8C4C-9205-B0D1-256B-28D578BCEF4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15566" y="4752855"/>
            <a:ext cx="2127870" cy="1489510"/>
          </a:xfrm>
          <a:prstGeom prst="rect">
            <a:avLst/>
          </a:prstGeom>
        </p:spPr>
      </p:pic>
    </p:spTree>
    <p:extLst>
      <p:ext uri="{BB962C8B-B14F-4D97-AF65-F5344CB8AC3E}">
        <p14:creationId xmlns:p14="http://schemas.microsoft.com/office/powerpoint/2010/main" val="18186039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07">
        <p159:morph option="byObject"/>
      </p:transition>
    </mc:Choice>
    <mc:Fallback>
      <p:transition spd="slow" advTm="1507">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AA43BE1-F07F-D5E0-C265-AEF490B89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60" y="1105057"/>
            <a:ext cx="7335723" cy="4890482"/>
          </a:xfrm>
          <a:prstGeom prst="rect">
            <a:avLst/>
          </a:prstGeom>
        </p:spPr>
      </p:pic>
      <p:pic>
        <p:nvPicPr>
          <p:cNvPr id="30" name="Picture 29">
            <a:extLst>
              <a:ext uri="{FF2B5EF4-FFF2-40B4-BE49-F238E27FC236}">
                <a16:creationId xmlns:a16="http://schemas.microsoft.com/office/drawing/2014/main" id="{A8C85C84-D94B-8B33-1F61-9052ECB71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60" y="1105057"/>
            <a:ext cx="7335723" cy="4890482"/>
          </a:xfrm>
          <a:prstGeom prst="rect">
            <a:avLst/>
          </a:prstGeom>
        </p:spPr>
      </p:pic>
      <p:pic>
        <p:nvPicPr>
          <p:cNvPr id="32" name="Picture 31">
            <a:extLst>
              <a:ext uri="{FF2B5EF4-FFF2-40B4-BE49-F238E27FC236}">
                <a16:creationId xmlns:a16="http://schemas.microsoft.com/office/drawing/2014/main" id="{5280C7B9-819A-92EE-1751-A6D64C126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60" y="1105057"/>
            <a:ext cx="7335723" cy="4890482"/>
          </a:xfrm>
          <a:prstGeom prst="rect">
            <a:avLst/>
          </a:prstGeom>
        </p:spPr>
      </p:pic>
      <p:pic>
        <p:nvPicPr>
          <p:cNvPr id="34" name="Picture 33">
            <a:extLst>
              <a:ext uri="{FF2B5EF4-FFF2-40B4-BE49-F238E27FC236}">
                <a16:creationId xmlns:a16="http://schemas.microsoft.com/office/drawing/2014/main" id="{0B619407-F790-0978-FBFA-69BB39164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060" y="1105057"/>
            <a:ext cx="7335723" cy="4890482"/>
          </a:xfrm>
          <a:prstGeom prst="rect">
            <a:avLst/>
          </a:prstGeom>
        </p:spPr>
      </p:pic>
      <p:pic>
        <p:nvPicPr>
          <p:cNvPr id="36" name="Picture 35">
            <a:extLst>
              <a:ext uri="{FF2B5EF4-FFF2-40B4-BE49-F238E27FC236}">
                <a16:creationId xmlns:a16="http://schemas.microsoft.com/office/drawing/2014/main" id="{4E4F5E13-2D7F-3069-17D1-01812CCF2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60" y="1105057"/>
            <a:ext cx="7335723" cy="4890482"/>
          </a:xfrm>
          <a:prstGeom prst="rect">
            <a:avLst/>
          </a:prstGeom>
        </p:spPr>
      </p:pic>
      <p:pic>
        <p:nvPicPr>
          <p:cNvPr id="38" name="Picture 37">
            <a:extLst>
              <a:ext uri="{FF2B5EF4-FFF2-40B4-BE49-F238E27FC236}">
                <a16:creationId xmlns:a16="http://schemas.microsoft.com/office/drawing/2014/main" id="{BB8A3D1C-D30F-D618-6B9A-BB44FD3DF1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060" y="1105057"/>
            <a:ext cx="7335723" cy="4890482"/>
          </a:xfrm>
          <a:prstGeom prst="rect">
            <a:avLst/>
          </a:prstGeom>
        </p:spPr>
      </p:pic>
      <p:pic>
        <p:nvPicPr>
          <p:cNvPr id="40" name="Picture 39">
            <a:extLst>
              <a:ext uri="{FF2B5EF4-FFF2-40B4-BE49-F238E27FC236}">
                <a16:creationId xmlns:a16="http://schemas.microsoft.com/office/drawing/2014/main" id="{8E152B20-E200-06C9-78DC-6AAA3AC7BC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60" y="1105057"/>
            <a:ext cx="7335723" cy="4890482"/>
          </a:xfrm>
          <a:prstGeom prst="rect">
            <a:avLst/>
          </a:prstGeom>
        </p:spPr>
      </p:pic>
      <p:pic>
        <p:nvPicPr>
          <p:cNvPr id="42" name="Picture 41">
            <a:extLst>
              <a:ext uri="{FF2B5EF4-FFF2-40B4-BE49-F238E27FC236}">
                <a16:creationId xmlns:a16="http://schemas.microsoft.com/office/drawing/2014/main" id="{328079D1-288A-FB44-1E5B-D1BB196FB4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060" y="1105057"/>
            <a:ext cx="7335723" cy="4890482"/>
          </a:xfrm>
          <a:prstGeom prst="rect">
            <a:avLst/>
          </a:prstGeom>
        </p:spPr>
      </p:pic>
      <p:pic>
        <p:nvPicPr>
          <p:cNvPr id="44" name="Picture 43">
            <a:extLst>
              <a:ext uri="{FF2B5EF4-FFF2-40B4-BE49-F238E27FC236}">
                <a16:creationId xmlns:a16="http://schemas.microsoft.com/office/drawing/2014/main" id="{391A119F-40BD-5A50-B719-A77007669F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0060" y="1105057"/>
            <a:ext cx="7335723" cy="4890482"/>
          </a:xfrm>
          <a:prstGeom prst="rect">
            <a:avLst/>
          </a:prstGeom>
        </p:spPr>
      </p:pic>
      <p:sp>
        <p:nvSpPr>
          <p:cNvPr id="45" name="Text Placeholder 2">
            <a:extLst>
              <a:ext uri="{FF2B5EF4-FFF2-40B4-BE49-F238E27FC236}">
                <a16:creationId xmlns:a16="http://schemas.microsoft.com/office/drawing/2014/main" id="{D762CA0E-F077-B155-E8DB-89B0ECBDA4BC}"/>
              </a:ext>
            </a:extLst>
          </p:cNvPr>
          <p:cNvSpPr txBox="1">
            <a:spLocks/>
          </p:cNvSpPr>
          <p:nvPr/>
        </p:nvSpPr>
        <p:spPr>
          <a:xfrm>
            <a:off x="6723531" y="861743"/>
            <a:ext cx="3653129"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243762"/>
                </a:solidFill>
                <a:latin typeface="Helvetica Neue" pitchFamily="50" charset="0"/>
                <a:ea typeface="Lato Black" panose="020F0502020204030203" pitchFamily="34" charset="0"/>
                <a:cs typeface="Lato Black" panose="020F0502020204030203" pitchFamily="34" charset="0"/>
              </a:rPr>
              <a:t>CONTACT US</a:t>
            </a:r>
          </a:p>
        </p:txBody>
      </p:sp>
      <p:pic>
        <p:nvPicPr>
          <p:cNvPr id="47" name="Picture 46">
            <a:extLst>
              <a:ext uri="{FF2B5EF4-FFF2-40B4-BE49-F238E27FC236}">
                <a16:creationId xmlns:a16="http://schemas.microsoft.com/office/drawing/2014/main" id="{BB430F87-E082-99C5-C5B3-2C45BD6088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23531" y="5191987"/>
            <a:ext cx="655912" cy="655912"/>
          </a:xfrm>
          <a:prstGeom prst="rect">
            <a:avLst/>
          </a:prstGeom>
        </p:spPr>
      </p:pic>
      <p:pic>
        <p:nvPicPr>
          <p:cNvPr id="49" name="Picture 48">
            <a:extLst>
              <a:ext uri="{FF2B5EF4-FFF2-40B4-BE49-F238E27FC236}">
                <a16:creationId xmlns:a16="http://schemas.microsoft.com/office/drawing/2014/main" id="{3A5A40D2-148D-605A-DD37-D0B343D3F6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53616" y="2915224"/>
            <a:ext cx="595742" cy="595742"/>
          </a:xfrm>
          <a:prstGeom prst="rect">
            <a:avLst/>
          </a:prstGeom>
        </p:spPr>
      </p:pic>
      <p:pic>
        <p:nvPicPr>
          <p:cNvPr id="51" name="Picture 50">
            <a:extLst>
              <a:ext uri="{FF2B5EF4-FFF2-40B4-BE49-F238E27FC236}">
                <a16:creationId xmlns:a16="http://schemas.microsoft.com/office/drawing/2014/main" id="{EC0F3059-80F0-AF81-A459-9C040166F90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53616" y="4053605"/>
            <a:ext cx="595742" cy="595742"/>
          </a:xfrm>
          <a:prstGeom prst="rect">
            <a:avLst/>
          </a:prstGeom>
        </p:spPr>
      </p:pic>
      <p:pic>
        <p:nvPicPr>
          <p:cNvPr id="53" name="Picture 52">
            <a:extLst>
              <a:ext uri="{FF2B5EF4-FFF2-40B4-BE49-F238E27FC236}">
                <a16:creationId xmlns:a16="http://schemas.microsoft.com/office/drawing/2014/main" id="{1AD6BEC8-5E6B-9E8F-2561-F22A6412FB6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23531" y="1716673"/>
            <a:ext cx="655912" cy="655912"/>
          </a:xfrm>
          <a:prstGeom prst="rect">
            <a:avLst/>
          </a:prstGeom>
        </p:spPr>
      </p:pic>
      <p:sp>
        <p:nvSpPr>
          <p:cNvPr id="54" name="Text Placeholder 2">
            <a:extLst>
              <a:ext uri="{FF2B5EF4-FFF2-40B4-BE49-F238E27FC236}">
                <a16:creationId xmlns:a16="http://schemas.microsoft.com/office/drawing/2014/main" id="{1A8D397A-7E77-A25F-B012-A719D83C25DB}"/>
              </a:ext>
            </a:extLst>
          </p:cNvPr>
          <p:cNvSpPr txBox="1">
            <a:spLocks/>
          </p:cNvSpPr>
          <p:nvPr/>
        </p:nvSpPr>
        <p:spPr>
          <a:xfrm>
            <a:off x="7623173" y="1828807"/>
            <a:ext cx="4510379"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0" i="0" dirty="0">
                <a:solidFill>
                  <a:schemeClr val="tx1">
                    <a:lumMod val="75000"/>
                    <a:lumOff val="25000"/>
                  </a:schemeClr>
                </a:solidFill>
                <a:effectLst/>
                <a:latin typeface="Helvetica" pitchFamily="2" charset="0"/>
              </a:rPr>
              <a:t>23 </a:t>
            </a:r>
            <a:r>
              <a:rPr lang="en-US" sz="1400" b="0" i="0" dirty="0" err="1">
                <a:solidFill>
                  <a:schemeClr val="tx1">
                    <a:lumMod val="75000"/>
                    <a:lumOff val="25000"/>
                  </a:schemeClr>
                </a:solidFill>
                <a:effectLst/>
                <a:latin typeface="Helvetica" pitchFamily="2" charset="0"/>
              </a:rPr>
              <a:t>Samdach</a:t>
            </a:r>
            <a:r>
              <a:rPr lang="en-US" sz="1400" b="0" i="0" dirty="0">
                <a:solidFill>
                  <a:schemeClr val="tx1">
                    <a:lumMod val="75000"/>
                    <a:lumOff val="25000"/>
                  </a:schemeClr>
                </a:solidFill>
                <a:effectLst/>
                <a:latin typeface="Helvetica" pitchFamily="2" charset="0"/>
              </a:rPr>
              <a:t> Pan Ave (214), Sangkat </a:t>
            </a:r>
            <a:r>
              <a:rPr lang="en-US" sz="1400" b="0" i="0" dirty="0" err="1">
                <a:solidFill>
                  <a:schemeClr val="tx1">
                    <a:lumMod val="75000"/>
                    <a:lumOff val="25000"/>
                  </a:schemeClr>
                </a:solidFill>
                <a:effectLst/>
                <a:latin typeface="Helvetica" pitchFamily="2" charset="0"/>
              </a:rPr>
              <a:t>Boeng</a:t>
            </a:r>
            <a:r>
              <a:rPr lang="en-US" sz="1400" dirty="0">
                <a:solidFill>
                  <a:schemeClr val="tx1">
                    <a:lumMod val="75000"/>
                    <a:lumOff val="25000"/>
                  </a:schemeClr>
                </a:solidFill>
                <a:latin typeface="Helvetica" pitchFamily="2" charset="0"/>
              </a:rPr>
              <a:t> </a:t>
            </a:r>
          </a:p>
          <a:p>
            <a:pPr marL="0" indent="0">
              <a:lnSpc>
                <a:spcPct val="100000"/>
              </a:lnSpc>
              <a:buNone/>
            </a:pPr>
            <a:r>
              <a:rPr lang="en-US" sz="1400" b="0" i="0" dirty="0" err="1">
                <a:solidFill>
                  <a:schemeClr val="tx1">
                    <a:lumMod val="75000"/>
                    <a:lumOff val="25000"/>
                  </a:schemeClr>
                </a:solidFill>
                <a:effectLst/>
                <a:latin typeface="Helvetica" pitchFamily="2" charset="0"/>
              </a:rPr>
              <a:t>Reang</a:t>
            </a:r>
            <a:r>
              <a:rPr lang="en-US" sz="1400" b="0" i="0" dirty="0">
                <a:solidFill>
                  <a:schemeClr val="tx1">
                    <a:lumMod val="75000"/>
                    <a:lumOff val="25000"/>
                  </a:schemeClr>
                </a:solidFill>
                <a:effectLst/>
                <a:latin typeface="Helvetica" pitchFamily="2" charset="0"/>
              </a:rPr>
              <a:t>, Khan Duan Penh</a:t>
            </a:r>
            <a:r>
              <a:rPr lang="en-US" sz="1400" dirty="0">
                <a:solidFill>
                  <a:schemeClr val="tx1">
                    <a:lumMod val="75000"/>
                    <a:lumOff val="25000"/>
                  </a:schemeClr>
                </a:solidFill>
                <a:latin typeface="Helvetica" pitchFamily="2" charset="0"/>
              </a:rPr>
              <a:t> </a:t>
            </a:r>
            <a:r>
              <a:rPr lang="en-US" sz="1400" b="0" i="0" dirty="0">
                <a:solidFill>
                  <a:schemeClr val="tx1">
                    <a:lumMod val="75000"/>
                    <a:lumOff val="25000"/>
                  </a:schemeClr>
                </a:solidFill>
                <a:effectLst/>
                <a:latin typeface="Helvetica" pitchFamily="2" charset="0"/>
              </a:rPr>
              <a:t>Phnom </a:t>
            </a:r>
            <a:r>
              <a:rPr lang="en-US" sz="1400" b="0" i="0" dirty="0" err="1">
                <a:solidFill>
                  <a:schemeClr val="tx1">
                    <a:lumMod val="75000"/>
                    <a:lumOff val="25000"/>
                  </a:schemeClr>
                </a:solidFill>
                <a:effectLst/>
                <a:latin typeface="Helvetica" pitchFamily="2" charset="0"/>
              </a:rPr>
              <a:t>Penh,Cambodia</a:t>
            </a:r>
            <a:endParaRPr lang="en-US" sz="1400" b="1" spc="3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endParaRPr>
          </a:p>
        </p:txBody>
      </p:sp>
      <p:sp>
        <p:nvSpPr>
          <p:cNvPr id="55" name="Text Placeholder 2">
            <a:extLst>
              <a:ext uri="{FF2B5EF4-FFF2-40B4-BE49-F238E27FC236}">
                <a16:creationId xmlns:a16="http://schemas.microsoft.com/office/drawing/2014/main" id="{B0FB224B-5FBC-1268-2FA5-FA6CE4C640E0}"/>
              </a:ext>
            </a:extLst>
          </p:cNvPr>
          <p:cNvSpPr txBox="1">
            <a:spLocks/>
          </p:cNvSpPr>
          <p:nvPr/>
        </p:nvSpPr>
        <p:spPr>
          <a:xfrm>
            <a:off x="7623173" y="2877060"/>
            <a:ext cx="4510379"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hlinkClick r:id="rId15">
                  <a:extLst>
                    <a:ext uri="{A12FA001-AC4F-418D-AE19-62706E023703}">
                      <ahyp:hlinkClr xmlns:ahyp="http://schemas.microsoft.com/office/drawing/2018/hyperlinkcolor" val="tx"/>
                    </a:ext>
                  </a:extLst>
                </a:hlinkClick>
              </a:rPr>
              <a:t>Franceajalimentaire@gmail.com</a:t>
            </a:r>
            <a:endPar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endParaRPr>
          </a:p>
        </p:txBody>
      </p:sp>
      <p:sp>
        <p:nvSpPr>
          <p:cNvPr id="56" name="Text Placeholder 2">
            <a:extLst>
              <a:ext uri="{FF2B5EF4-FFF2-40B4-BE49-F238E27FC236}">
                <a16:creationId xmlns:a16="http://schemas.microsoft.com/office/drawing/2014/main" id="{7C5A119D-0AD8-7F17-AEAE-2D5838CE2C45}"/>
              </a:ext>
            </a:extLst>
          </p:cNvPr>
          <p:cNvSpPr txBox="1">
            <a:spLocks/>
          </p:cNvSpPr>
          <p:nvPr/>
        </p:nvSpPr>
        <p:spPr>
          <a:xfrm>
            <a:off x="7623173" y="4105569"/>
            <a:ext cx="4510379"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rPr>
              <a:t>+(855) 17 909 642</a:t>
            </a:r>
          </a:p>
          <a:p>
            <a:pPr marL="0" indent="0">
              <a:lnSpc>
                <a:spcPct val="100000"/>
              </a:lnSpc>
              <a:buNone/>
            </a:pPr>
            <a:r>
              <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rPr>
              <a:t>+(855) 16 909 642</a:t>
            </a:r>
          </a:p>
        </p:txBody>
      </p:sp>
      <p:sp>
        <p:nvSpPr>
          <p:cNvPr id="57" name="Text Placeholder 2">
            <a:extLst>
              <a:ext uri="{FF2B5EF4-FFF2-40B4-BE49-F238E27FC236}">
                <a16:creationId xmlns:a16="http://schemas.microsoft.com/office/drawing/2014/main" id="{EF04F4FE-AAD9-F818-620A-EFDE3547ACE8}"/>
              </a:ext>
            </a:extLst>
          </p:cNvPr>
          <p:cNvSpPr txBox="1">
            <a:spLocks/>
          </p:cNvSpPr>
          <p:nvPr/>
        </p:nvSpPr>
        <p:spPr>
          <a:xfrm>
            <a:off x="7623173" y="5304121"/>
            <a:ext cx="4510379"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hlinkClick r:id="rId16">
                  <a:extLst>
                    <a:ext uri="{A12FA001-AC4F-418D-AE19-62706E023703}">
                      <ahyp:hlinkClr xmlns:ahyp="http://schemas.microsoft.com/office/drawing/2018/hyperlinkcolor" val="tx"/>
                    </a:ext>
                  </a:extLst>
                </a:hlinkClick>
              </a:rPr>
              <a:t>www.franceajalimentaire.com</a:t>
            </a:r>
            <a:endPar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endParaRPr>
          </a:p>
          <a:p>
            <a:pPr marL="0" indent="0">
              <a:lnSpc>
                <a:spcPct val="100000"/>
              </a:lnSpc>
              <a:buNone/>
            </a:pPr>
            <a:r>
              <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hlinkClick r:id="rId17">
                  <a:extLst>
                    <a:ext uri="{A12FA001-AC4F-418D-AE19-62706E023703}">
                      <ahyp:hlinkClr xmlns:ahyp="http://schemas.microsoft.com/office/drawing/2018/hyperlinkcolor" val="tx"/>
                    </a:ext>
                  </a:extLst>
                </a:hlinkClick>
              </a:rPr>
              <a:t>www.franceajfood.com</a:t>
            </a:r>
            <a:endParaRPr lang="en-US" sz="1400" dirty="0">
              <a:solidFill>
                <a:schemeClr val="tx1">
                  <a:lumMod val="75000"/>
                  <a:lumOff val="25000"/>
                </a:schemeClr>
              </a:solidFill>
              <a:latin typeface="Helvetica" pitchFamily="2" charset="0"/>
              <a:ea typeface="Lato Black" panose="020F0502020204030203" pitchFamily="34" charset="0"/>
              <a:cs typeface="Lato Black" panose="020F0502020204030203" pitchFamily="34" charset="0"/>
            </a:endParaRPr>
          </a:p>
        </p:txBody>
      </p:sp>
      <p:sp>
        <p:nvSpPr>
          <p:cNvPr id="70" name="Text Placeholder 2">
            <a:extLst>
              <a:ext uri="{FF2B5EF4-FFF2-40B4-BE49-F238E27FC236}">
                <a16:creationId xmlns:a16="http://schemas.microsoft.com/office/drawing/2014/main" id="{0EFE67EB-6883-ED7B-32FA-F8903A27CF17}"/>
              </a:ext>
            </a:extLst>
          </p:cNvPr>
          <p:cNvSpPr txBox="1">
            <a:spLocks/>
          </p:cNvSpPr>
          <p:nvPr/>
        </p:nvSpPr>
        <p:spPr>
          <a:xfrm>
            <a:off x="12407367" y="1639900"/>
            <a:ext cx="6779208"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spc="300" dirty="0">
                <a:solidFill>
                  <a:srgbClr val="B58928"/>
                </a:solidFill>
                <a:latin typeface="Helvetica Neue" pitchFamily="50" charset="0"/>
                <a:ea typeface="Lato Black" panose="020F0502020204030203" pitchFamily="34" charset="0"/>
                <a:cs typeface="Lato Black" panose="020F0502020204030203" pitchFamily="34" charset="0"/>
              </a:rPr>
              <a:t>OUR CERTIFICATIONS</a:t>
            </a:r>
          </a:p>
        </p:txBody>
      </p:sp>
      <p:pic>
        <p:nvPicPr>
          <p:cNvPr id="2" name="Picture 1">
            <a:extLst>
              <a:ext uri="{FF2B5EF4-FFF2-40B4-BE49-F238E27FC236}">
                <a16:creationId xmlns:a16="http://schemas.microsoft.com/office/drawing/2014/main" id="{343970DA-F5D7-23CB-766A-FAA596FE955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342652" y="4749169"/>
            <a:ext cx="2490095" cy="1383386"/>
          </a:xfrm>
          <a:prstGeom prst="rect">
            <a:avLst/>
          </a:prstGeom>
        </p:spPr>
      </p:pic>
      <p:pic>
        <p:nvPicPr>
          <p:cNvPr id="3" name="Picture 2">
            <a:extLst>
              <a:ext uri="{FF2B5EF4-FFF2-40B4-BE49-F238E27FC236}">
                <a16:creationId xmlns:a16="http://schemas.microsoft.com/office/drawing/2014/main" id="{9092FCC9-D6DB-9144-BBBD-B0BFBF09C37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026808" y="2846477"/>
            <a:ext cx="1608221" cy="1608221"/>
          </a:xfrm>
          <a:prstGeom prst="rect">
            <a:avLst/>
          </a:prstGeom>
        </p:spPr>
      </p:pic>
      <p:pic>
        <p:nvPicPr>
          <p:cNvPr id="4" name="Picture 3">
            <a:extLst>
              <a:ext uri="{FF2B5EF4-FFF2-40B4-BE49-F238E27FC236}">
                <a16:creationId xmlns:a16="http://schemas.microsoft.com/office/drawing/2014/main" id="{11A8115F-A46C-F932-CCB5-57153381823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481435" y="2868899"/>
            <a:ext cx="1861115" cy="1308469"/>
          </a:xfrm>
          <a:prstGeom prst="rect">
            <a:avLst/>
          </a:prstGeom>
        </p:spPr>
      </p:pic>
      <p:pic>
        <p:nvPicPr>
          <p:cNvPr id="5" name="Picture 4">
            <a:extLst>
              <a:ext uri="{FF2B5EF4-FFF2-40B4-BE49-F238E27FC236}">
                <a16:creationId xmlns:a16="http://schemas.microsoft.com/office/drawing/2014/main" id="{A12CD7B7-4A33-94AF-696B-365A2A45991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304561" y="3008658"/>
            <a:ext cx="2532203" cy="1168710"/>
          </a:xfrm>
          <a:prstGeom prst="rect">
            <a:avLst/>
          </a:prstGeom>
        </p:spPr>
      </p:pic>
      <p:pic>
        <p:nvPicPr>
          <p:cNvPr id="6" name="Picture 5">
            <a:extLst>
              <a:ext uri="{FF2B5EF4-FFF2-40B4-BE49-F238E27FC236}">
                <a16:creationId xmlns:a16="http://schemas.microsoft.com/office/drawing/2014/main" id="{33B8BE6E-98ED-0043-C260-843B74AC059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2533425" y="2833600"/>
            <a:ext cx="2431647" cy="1621098"/>
          </a:xfrm>
          <a:prstGeom prst="rect">
            <a:avLst/>
          </a:prstGeom>
        </p:spPr>
      </p:pic>
      <p:pic>
        <p:nvPicPr>
          <p:cNvPr id="7" name="Picture 6">
            <a:extLst>
              <a:ext uri="{FF2B5EF4-FFF2-40B4-BE49-F238E27FC236}">
                <a16:creationId xmlns:a16="http://schemas.microsoft.com/office/drawing/2014/main" id="{44A293D1-713C-ACC9-3531-C0F3E6A6B76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540219" y="4799969"/>
            <a:ext cx="1345507" cy="1113693"/>
          </a:xfrm>
          <a:prstGeom prst="rect">
            <a:avLst/>
          </a:prstGeom>
        </p:spPr>
      </p:pic>
      <p:pic>
        <p:nvPicPr>
          <p:cNvPr id="8" name="Picture 7">
            <a:extLst>
              <a:ext uri="{FF2B5EF4-FFF2-40B4-BE49-F238E27FC236}">
                <a16:creationId xmlns:a16="http://schemas.microsoft.com/office/drawing/2014/main" id="{CAB96621-FEB2-00E8-B8D9-E28BBE8A871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590245" y="2880290"/>
            <a:ext cx="1419598" cy="1419598"/>
          </a:xfrm>
          <a:prstGeom prst="rect">
            <a:avLst/>
          </a:prstGeom>
        </p:spPr>
      </p:pic>
      <p:pic>
        <p:nvPicPr>
          <p:cNvPr id="9" name="Picture 8">
            <a:extLst>
              <a:ext uri="{FF2B5EF4-FFF2-40B4-BE49-F238E27FC236}">
                <a16:creationId xmlns:a16="http://schemas.microsoft.com/office/drawing/2014/main" id="{D7DB0D11-899A-7506-19DC-EF98DA504C0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5072063" y="4712171"/>
            <a:ext cx="1457382" cy="1457382"/>
          </a:xfrm>
          <a:prstGeom prst="rect">
            <a:avLst/>
          </a:prstGeom>
        </p:spPr>
      </p:pic>
      <p:pic>
        <p:nvPicPr>
          <p:cNvPr id="10" name="Picture 9">
            <a:extLst>
              <a:ext uri="{FF2B5EF4-FFF2-40B4-BE49-F238E27FC236}">
                <a16:creationId xmlns:a16="http://schemas.microsoft.com/office/drawing/2014/main" id="{FCB6FCE3-AAAA-52A9-3F97-BFC2CB7F99F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356278" y="4799969"/>
            <a:ext cx="1345507" cy="1113693"/>
          </a:xfrm>
          <a:prstGeom prst="rect">
            <a:avLst/>
          </a:prstGeom>
        </p:spPr>
      </p:pic>
      <p:sp>
        <p:nvSpPr>
          <p:cNvPr id="11" name="Text Placeholder 2">
            <a:extLst>
              <a:ext uri="{FF2B5EF4-FFF2-40B4-BE49-F238E27FC236}">
                <a16:creationId xmlns:a16="http://schemas.microsoft.com/office/drawing/2014/main" id="{B24FD25A-9008-F43A-1603-E1BACD91506A}"/>
              </a:ext>
            </a:extLst>
          </p:cNvPr>
          <p:cNvSpPr txBox="1">
            <a:spLocks/>
          </p:cNvSpPr>
          <p:nvPr/>
        </p:nvSpPr>
        <p:spPr>
          <a:xfrm>
            <a:off x="12407367" y="6068681"/>
            <a:ext cx="1611210"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105BAB"/>
                </a:solidFill>
                <a:latin typeface="Helvetica Neue" pitchFamily="50" charset="0"/>
                <a:ea typeface="Lato Black" panose="020F0502020204030203" pitchFamily="34" charset="0"/>
                <a:cs typeface="Lato Black" panose="020F0502020204030203" pitchFamily="34" charset="0"/>
              </a:rPr>
              <a:t>9001</a:t>
            </a:r>
          </a:p>
        </p:txBody>
      </p:sp>
      <p:sp>
        <p:nvSpPr>
          <p:cNvPr id="12" name="Text Placeholder 2">
            <a:extLst>
              <a:ext uri="{FF2B5EF4-FFF2-40B4-BE49-F238E27FC236}">
                <a16:creationId xmlns:a16="http://schemas.microsoft.com/office/drawing/2014/main" id="{94BE006B-8D0D-6E4F-DC8F-19E9EFDE821A}"/>
              </a:ext>
            </a:extLst>
          </p:cNvPr>
          <p:cNvSpPr txBox="1">
            <a:spLocks/>
          </p:cNvSpPr>
          <p:nvPr/>
        </p:nvSpPr>
        <p:spPr>
          <a:xfrm>
            <a:off x="15155507" y="6074797"/>
            <a:ext cx="1747047"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105BAB"/>
                </a:solidFill>
                <a:latin typeface="Helvetica Neue" pitchFamily="50" charset="0"/>
                <a:ea typeface="Lato Black" panose="020F0502020204030203" pitchFamily="34" charset="0"/>
                <a:cs typeface="Lato Black" panose="020F0502020204030203" pitchFamily="34" charset="0"/>
              </a:rPr>
              <a:t>22000</a:t>
            </a:r>
          </a:p>
        </p:txBody>
      </p:sp>
      <p:pic>
        <p:nvPicPr>
          <p:cNvPr id="13" name="Picture 12">
            <a:extLst>
              <a:ext uri="{FF2B5EF4-FFF2-40B4-BE49-F238E27FC236}">
                <a16:creationId xmlns:a16="http://schemas.microsoft.com/office/drawing/2014/main" id="{F9E57C7C-1170-7A98-2383-B1089ECC76A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2334420" y="4752855"/>
            <a:ext cx="2127870" cy="1489510"/>
          </a:xfrm>
          <a:prstGeom prst="rect">
            <a:avLst/>
          </a:prstGeom>
        </p:spPr>
      </p:pic>
    </p:spTree>
    <p:extLst>
      <p:ext uri="{BB962C8B-B14F-4D97-AF65-F5344CB8AC3E}">
        <p14:creationId xmlns:p14="http://schemas.microsoft.com/office/powerpoint/2010/main" val="29380876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813">
        <p159:morph option="byObject"/>
      </p:transition>
    </mc:Choice>
    <mc:Fallback>
      <p:transition spd="slow" advTm="181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19B90-E28C-C077-2752-19965C8AD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653476" flipH="1">
            <a:off x="3637931" y="-3195198"/>
            <a:ext cx="10983773" cy="6858000"/>
          </a:xfrm>
          <a:prstGeom prst="rect">
            <a:avLst/>
          </a:prstGeom>
        </p:spPr>
      </p:pic>
      <p:sp>
        <p:nvSpPr>
          <p:cNvPr id="9" name="Text Placeholder 2"/>
          <p:cNvSpPr txBox="1">
            <a:spLocks/>
          </p:cNvSpPr>
          <p:nvPr/>
        </p:nvSpPr>
        <p:spPr>
          <a:xfrm>
            <a:off x="2731796" y="1639900"/>
            <a:ext cx="6779208"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spc="300" dirty="0">
                <a:solidFill>
                  <a:srgbClr val="B58928"/>
                </a:solidFill>
                <a:latin typeface="Helvetica Neue" pitchFamily="50" charset="0"/>
                <a:ea typeface="Lato Black" panose="020F0502020204030203" pitchFamily="34" charset="0"/>
                <a:cs typeface="Lato Black" panose="020F0502020204030203" pitchFamily="34" charset="0"/>
              </a:rPr>
              <a:t>OUR CERTIFICATIONS</a:t>
            </a:r>
          </a:p>
        </p:txBody>
      </p:sp>
      <p:pic>
        <p:nvPicPr>
          <p:cNvPr id="15" name="Picture 14">
            <a:extLst>
              <a:ext uri="{FF2B5EF4-FFF2-40B4-BE49-F238E27FC236}">
                <a16:creationId xmlns:a16="http://schemas.microsoft.com/office/drawing/2014/main" id="{0215BD05-0164-3614-3413-5E74B079B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100" y="4749169"/>
            <a:ext cx="2490095" cy="1383386"/>
          </a:xfrm>
          <a:prstGeom prst="rect">
            <a:avLst/>
          </a:prstGeom>
        </p:spPr>
      </p:pic>
      <p:pic>
        <p:nvPicPr>
          <p:cNvPr id="18" name="Picture 17">
            <a:extLst>
              <a:ext uri="{FF2B5EF4-FFF2-40B4-BE49-F238E27FC236}">
                <a16:creationId xmlns:a16="http://schemas.microsoft.com/office/drawing/2014/main" id="{07AA703F-9144-93C8-4760-2D3361EF78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4093" y="2846477"/>
            <a:ext cx="1608221" cy="1608221"/>
          </a:xfrm>
          <a:prstGeom prst="rect">
            <a:avLst/>
          </a:prstGeom>
        </p:spPr>
      </p:pic>
      <p:pic>
        <p:nvPicPr>
          <p:cNvPr id="20" name="Picture 19">
            <a:extLst>
              <a:ext uri="{FF2B5EF4-FFF2-40B4-BE49-F238E27FC236}">
                <a16:creationId xmlns:a16="http://schemas.microsoft.com/office/drawing/2014/main" id="{9E5D02D6-8834-FA68-3DCF-DBAF3EC35B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1819" y="2868899"/>
            <a:ext cx="1861115" cy="1308469"/>
          </a:xfrm>
          <a:prstGeom prst="rect">
            <a:avLst/>
          </a:prstGeom>
        </p:spPr>
      </p:pic>
      <p:pic>
        <p:nvPicPr>
          <p:cNvPr id="22" name="Picture 21">
            <a:extLst>
              <a:ext uri="{FF2B5EF4-FFF2-40B4-BE49-F238E27FC236}">
                <a16:creationId xmlns:a16="http://schemas.microsoft.com/office/drawing/2014/main" id="{66299F7C-6F58-B986-F250-9A8FF1156D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5371" y="3008658"/>
            <a:ext cx="2532203" cy="1168710"/>
          </a:xfrm>
          <a:prstGeom prst="rect">
            <a:avLst/>
          </a:prstGeom>
        </p:spPr>
      </p:pic>
      <p:pic>
        <p:nvPicPr>
          <p:cNvPr id="24" name="Picture 23">
            <a:extLst>
              <a:ext uri="{FF2B5EF4-FFF2-40B4-BE49-F238E27FC236}">
                <a16:creationId xmlns:a16="http://schemas.microsoft.com/office/drawing/2014/main" id="{62D4E10F-CBF8-C84D-BCC1-24F4A22F11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3896" y="2833600"/>
            <a:ext cx="2431647" cy="1621098"/>
          </a:xfrm>
          <a:prstGeom prst="rect">
            <a:avLst/>
          </a:prstGeom>
        </p:spPr>
      </p:pic>
      <p:pic>
        <p:nvPicPr>
          <p:cNvPr id="26" name="Picture 25">
            <a:extLst>
              <a:ext uri="{FF2B5EF4-FFF2-40B4-BE49-F238E27FC236}">
                <a16:creationId xmlns:a16="http://schemas.microsoft.com/office/drawing/2014/main" id="{CF8D88AB-A88D-0724-A377-26AB37EF0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473" y="4799969"/>
            <a:ext cx="1345507" cy="1113693"/>
          </a:xfrm>
          <a:prstGeom prst="rect">
            <a:avLst/>
          </a:prstGeom>
        </p:spPr>
      </p:pic>
      <p:pic>
        <p:nvPicPr>
          <p:cNvPr id="28" name="Picture 27">
            <a:extLst>
              <a:ext uri="{FF2B5EF4-FFF2-40B4-BE49-F238E27FC236}">
                <a16:creationId xmlns:a16="http://schemas.microsoft.com/office/drawing/2014/main" id="{D5568958-D397-E708-303D-F97D45AB61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499" y="2880290"/>
            <a:ext cx="1419598" cy="1419598"/>
          </a:xfrm>
          <a:prstGeom prst="rect">
            <a:avLst/>
          </a:prstGeom>
        </p:spPr>
      </p:pic>
      <p:pic>
        <p:nvPicPr>
          <p:cNvPr id="30" name="Picture 29">
            <a:extLst>
              <a:ext uri="{FF2B5EF4-FFF2-40B4-BE49-F238E27FC236}">
                <a16:creationId xmlns:a16="http://schemas.microsoft.com/office/drawing/2014/main" id="{0E2C3884-C8F6-786D-A7B3-D3451731BD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78861" y="4712171"/>
            <a:ext cx="1457382" cy="1457382"/>
          </a:xfrm>
          <a:prstGeom prst="rect">
            <a:avLst/>
          </a:prstGeom>
        </p:spPr>
      </p:pic>
      <p:pic>
        <p:nvPicPr>
          <p:cNvPr id="31" name="Picture 30">
            <a:extLst>
              <a:ext uri="{FF2B5EF4-FFF2-40B4-BE49-F238E27FC236}">
                <a16:creationId xmlns:a16="http://schemas.microsoft.com/office/drawing/2014/main" id="{7F75A951-D6A3-BBCB-5E80-38B0EA59E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6585" y="4799969"/>
            <a:ext cx="1345507" cy="1113693"/>
          </a:xfrm>
          <a:prstGeom prst="rect">
            <a:avLst/>
          </a:prstGeom>
        </p:spPr>
      </p:pic>
      <p:sp>
        <p:nvSpPr>
          <p:cNvPr id="32" name="Text Placeholder 2">
            <a:extLst>
              <a:ext uri="{FF2B5EF4-FFF2-40B4-BE49-F238E27FC236}">
                <a16:creationId xmlns:a16="http://schemas.microsoft.com/office/drawing/2014/main" id="{F1164C51-AB73-AD58-DCBB-3B7BE3E774F9}"/>
              </a:ext>
            </a:extLst>
          </p:cNvPr>
          <p:cNvSpPr txBox="1">
            <a:spLocks/>
          </p:cNvSpPr>
          <p:nvPr/>
        </p:nvSpPr>
        <p:spPr>
          <a:xfrm>
            <a:off x="202621" y="6068681"/>
            <a:ext cx="1611210"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105BAB"/>
                </a:solidFill>
                <a:latin typeface="Helvetica Neue" pitchFamily="50" charset="0"/>
                <a:ea typeface="Lato Black" panose="020F0502020204030203" pitchFamily="34" charset="0"/>
                <a:cs typeface="Lato Black" panose="020F0502020204030203" pitchFamily="34" charset="0"/>
              </a:rPr>
              <a:t>9001</a:t>
            </a:r>
          </a:p>
        </p:txBody>
      </p:sp>
      <p:sp>
        <p:nvSpPr>
          <p:cNvPr id="33" name="Text Placeholder 2">
            <a:extLst>
              <a:ext uri="{FF2B5EF4-FFF2-40B4-BE49-F238E27FC236}">
                <a16:creationId xmlns:a16="http://schemas.microsoft.com/office/drawing/2014/main" id="{D2A4EBBE-BDAE-67B7-F90F-B9F90A44B05C}"/>
              </a:ext>
            </a:extLst>
          </p:cNvPr>
          <p:cNvSpPr txBox="1">
            <a:spLocks/>
          </p:cNvSpPr>
          <p:nvPr/>
        </p:nvSpPr>
        <p:spPr>
          <a:xfrm>
            <a:off x="2075814" y="6074797"/>
            <a:ext cx="1747047" cy="4866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pc="300" dirty="0">
                <a:solidFill>
                  <a:srgbClr val="105BAB"/>
                </a:solidFill>
                <a:latin typeface="Helvetica Neue" pitchFamily="50" charset="0"/>
                <a:ea typeface="Lato Black" panose="020F0502020204030203" pitchFamily="34" charset="0"/>
                <a:cs typeface="Lato Black" panose="020F0502020204030203" pitchFamily="34" charset="0"/>
              </a:rPr>
              <a:t>22000</a:t>
            </a:r>
          </a:p>
        </p:txBody>
      </p:sp>
      <p:pic>
        <p:nvPicPr>
          <p:cNvPr id="2" name="Picture 1">
            <a:extLst>
              <a:ext uri="{FF2B5EF4-FFF2-40B4-BE49-F238E27FC236}">
                <a16:creationId xmlns:a16="http://schemas.microsoft.com/office/drawing/2014/main" id="{7C710017-52AF-75CD-81CC-AB17B39ED1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7156" y="233802"/>
            <a:ext cx="3255535" cy="973240"/>
          </a:xfrm>
          <a:prstGeom prst="rect">
            <a:avLst/>
          </a:prstGeom>
        </p:spPr>
      </p:pic>
      <p:pic>
        <p:nvPicPr>
          <p:cNvPr id="4" name="Picture Placeholder 17">
            <a:extLst>
              <a:ext uri="{FF2B5EF4-FFF2-40B4-BE49-F238E27FC236}">
                <a16:creationId xmlns:a16="http://schemas.microsoft.com/office/drawing/2014/main" id="{4D4AAE1F-3E7E-DB00-860F-42EAFA86D93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1814" r="740"/>
          <a:stretch/>
        </p:blipFill>
        <p:spPr>
          <a:xfrm>
            <a:off x="3476069" y="8883289"/>
            <a:ext cx="3175565" cy="3137674"/>
          </a:xfrm>
          <a:prstGeom prst="rect">
            <a:avLst/>
          </a:prstGeom>
        </p:spPr>
      </p:pic>
      <p:pic>
        <p:nvPicPr>
          <p:cNvPr id="5" name="Picture Placeholder 13">
            <a:extLst>
              <a:ext uri="{FF2B5EF4-FFF2-40B4-BE49-F238E27FC236}">
                <a16:creationId xmlns:a16="http://schemas.microsoft.com/office/drawing/2014/main" id="{B2BEE6CC-5DBC-05E4-64FC-20062BF3A67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9105" b="305"/>
          <a:stretch/>
        </p:blipFill>
        <p:spPr>
          <a:xfrm>
            <a:off x="188685" y="10262460"/>
            <a:ext cx="3175565" cy="3137674"/>
          </a:xfrm>
          <a:prstGeom prst="rect">
            <a:avLst/>
          </a:prstGeom>
        </p:spPr>
      </p:pic>
      <p:pic>
        <p:nvPicPr>
          <p:cNvPr id="6" name="Picture Placeholder 7">
            <a:extLst>
              <a:ext uri="{FF2B5EF4-FFF2-40B4-BE49-F238E27FC236}">
                <a16:creationId xmlns:a16="http://schemas.microsoft.com/office/drawing/2014/main" id="{B6433C30-1010-0DEF-8AE0-88DC725ED19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1812" r="734"/>
          <a:stretch/>
        </p:blipFill>
        <p:spPr>
          <a:xfrm>
            <a:off x="188685" y="-3455028"/>
            <a:ext cx="3175565" cy="3137674"/>
          </a:xfrm>
          <a:prstGeom prst="rect">
            <a:avLst/>
          </a:prstGeom>
        </p:spPr>
      </p:pic>
      <p:pic>
        <p:nvPicPr>
          <p:cNvPr id="7" name="Picture Placeholder 16">
            <a:extLst>
              <a:ext uri="{FF2B5EF4-FFF2-40B4-BE49-F238E27FC236}">
                <a16:creationId xmlns:a16="http://schemas.microsoft.com/office/drawing/2014/main" id="{A764978B-9A6C-5F55-CDD6-585383F2CE7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 b="29105"/>
          <a:stretch/>
        </p:blipFill>
        <p:spPr>
          <a:xfrm>
            <a:off x="3471978" y="-4813555"/>
            <a:ext cx="3175565" cy="3137674"/>
          </a:xfrm>
          <a:prstGeom prst="rect">
            <a:avLst/>
          </a:prstGeom>
        </p:spPr>
      </p:pic>
      <p:sp>
        <p:nvSpPr>
          <p:cNvPr id="8" name="Text Placeholder 2">
            <a:extLst>
              <a:ext uri="{FF2B5EF4-FFF2-40B4-BE49-F238E27FC236}">
                <a16:creationId xmlns:a16="http://schemas.microsoft.com/office/drawing/2014/main" id="{F0D8C96A-06EE-2DD2-FDF3-00DC78BCA85A}"/>
              </a:ext>
            </a:extLst>
          </p:cNvPr>
          <p:cNvSpPr txBox="1">
            <a:spLocks/>
          </p:cNvSpPr>
          <p:nvPr/>
        </p:nvSpPr>
        <p:spPr>
          <a:xfrm>
            <a:off x="7283742" y="-892274"/>
            <a:ext cx="3976914"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base">
              <a:buNone/>
            </a:pPr>
            <a:r>
              <a:rPr lang="en-US" sz="2400" b="1" i="0" dirty="0">
                <a:solidFill>
                  <a:srgbClr val="333333"/>
                </a:solidFill>
                <a:effectLst/>
                <a:latin typeface="Helvetica Neue"/>
              </a:rPr>
              <a:t>Natural raw whole dried Chickpeas beans</a:t>
            </a:r>
          </a:p>
        </p:txBody>
      </p:sp>
      <p:sp>
        <p:nvSpPr>
          <p:cNvPr id="10" name="TextBox 9">
            <a:extLst>
              <a:ext uri="{FF2B5EF4-FFF2-40B4-BE49-F238E27FC236}">
                <a16:creationId xmlns:a16="http://schemas.microsoft.com/office/drawing/2014/main" id="{A648196D-227C-E77C-A69C-AC5706DA1D02}"/>
              </a:ext>
            </a:extLst>
          </p:cNvPr>
          <p:cNvSpPr txBox="1"/>
          <p:nvPr/>
        </p:nvSpPr>
        <p:spPr>
          <a:xfrm flipH="1">
            <a:off x="13114040" y="2631220"/>
            <a:ext cx="4344244" cy="1938992"/>
          </a:xfrm>
          <a:prstGeom prst="rect">
            <a:avLst/>
          </a:prstGeom>
          <a:noFill/>
        </p:spPr>
        <p:txBody>
          <a:bodyPr wrap="square" rtlCol="0">
            <a:spAutoFit/>
          </a:bodyPr>
          <a:lstStyle/>
          <a:p>
            <a:pPr algn="l" fontAlgn="base"/>
            <a:r>
              <a:rPr lang="en-US" sz="2000" dirty="0">
                <a:solidFill>
                  <a:schemeClr val="tx1">
                    <a:lumMod val="75000"/>
                    <a:lumOff val="25000"/>
                  </a:schemeClr>
                </a:solidFill>
                <a:latin typeface="Helvetica Neue"/>
              </a:rPr>
              <a:t>Natural raw whole dried Chickpeas for health food</a:t>
            </a:r>
          </a:p>
          <a:p>
            <a:pPr algn="l" fontAlgn="base"/>
            <a:r>
              <a:rPr lang="en-US" sz="2000" dirty="0">
                <a:solidFill>
                  <a:schemeClr val="tx1">
                    <a:lumMod val="75000"/>
                    <a:lumOff val="25000"/>
                  </a:schemeClr>
                </a:solidFill>
                <a:latin typeface="Helvetica Neue"/>
              </a:rPr>
              <a:t> </a:t>
            </a:r>
          </a:p>
          <a:p>
            <a:pPr algn="l" fontAlgn="base">
              <a:buFont typeface="Arial" panose="020B0604020202020204" pitchFamily="34" charset="0"/>
              <a:buChar char="•"/>
            </a:pPr>
            <a:r>
              <a:rPr lang="en-US" sz="2000" dirty="0">
                <a:solidFill>
                  <a:schemeClr val="tx1">
                    <a:lumMod val="75000"/>
                    <a:lumOff val="25000"/>
                  </a:schemeClr>
                </a:solidFill>
                <a:latin typeface="Helvetica Neue"/>
              </a:rPr>
              <a:t> Whole seed parts dried for using </a:t>
            </a:r>
          </a:p>
          <a:p>
            <a:pPr algn="l" fontAlgn="base">
              <a:buFont typeface="Arial" panose="020B0604020202020204" pitchFamily="34" charset="0"/>
              <a:buChar char="•"/>
            </a:pPr>
            <a:r>
              <a:rPr lang="en-US" sz="2000" dirty="0">
                <a:solidFill>
                  <a:schemeClr val="tx1">
                    <a:lumMod val="75000"/>
                    <a:lumOff val="25000"/>
                  </a:schemeClr>
                </a:solidFill>
                <a:latin typeface="Helvetica Neue"/>
              </a:rPr>
              <a:t> 100% Natural</a:t>
            </a:r>
          </a:p>
          <a:p>
            <a:pPr algn="l" fontAlgn="base">
              <a:buFont typeface="Arial" panose="020B0604020202020204" pitchFamily="34" charset="0"/>
              <a:buChar char="•"/>
            </a:pPr>
            <a:r>
              <a:rPr lang="en-US" sz="2000" dirty="0">
                <a:solidFill>
                  <a:schemeClr val="tx1">
                    <a:lumMod val="75000"/>
                    <a:lumOff val="25000"/>
                  </a:schemeClr>
                </a:solidFill>
                <a:latin typeface="Helvetica Neue"/>
              </a:rPr>
              <a:t> High quality that could be proven</a:t>
            </a:r>
          </a:p>
        </p:txBody>
      </p:sp>
      <p:sp>
        <p:nvSpPr>
          <p:cNvPr id="11" name="Text Placeholder 2">
            <a:extLst>
              <a:ext uri="{FF2B5EF4-FFF2-40B4-BE49-F238E27FC236}">
                <a16:creationId xmlns:a16="http://schemas.microsoft.com/office/drawing/2014/main" id="{8FADF079-A251-3D4B-F69B-A379D9E07466}"/>
              </a:ext>
            </a:extLst>
          </p:cNvPr>
          <p:cNvSpPr txBox="1">
            <a:spLocks/>
          </p:cNvSpPr>
          <p:nvPr/>
        </p:nvSpPr>
        <p:spPr>
          <a:xfrm rot="16200000">
            <a:off x="10902280" y="8314098"/>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2" name="Rectangle 11">
            <a:extLst>
              <a:ext uri="{FF2B5EF4-FFF2-40B4-BE49-F238E27FC236}">
                <a16:creationId xmlns:a16="http://schemas.microsoft.com/office/drawing/2014/main" id="{31B3BE4D-2282-1E3F-AE44-ACA04CEE523E}"/>
              </a:ext>
            </a:extLst>
          </p:cNvPr>
          <p:cNvSpPr/>
          <p:nvPr/>
        </p:nvSpPr>
        <p:spPr>
          <a:xfrm rot="16200000">
            <a:off x="9785418" y="-2523437"/>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16DA241B-7E00-8DCA-8162-10855069A0BE}"/>
                  </a:ext>
                </a:extLst>
              </p:cNvPr>
              <p:cNvGraphicFramePr>
                <a:graphicFrameLocks noChangeAspect="1"/>
              </p:cNvGraphicFramePr>
              <p:nvPr>
                <p:extLst>
                  <p:ext uri="{D42A27DB-BD31-4B8C-83A1-F6EECF244321}">
                    <p14:modId xmlns:p14="http://schemas.microsoft.com/office/powerpoint/2010/main" val="2556223041"/>
                  </p:ext>
                </p:extLst>
              </p:nvPr>
            </p:nvGraphicFramePr>
            <p:xfrm>
              <a:off x="8729690" y="7108843"/>
              <a:ext cx="3914260" cy="3895213"/>
            </p:xfrm>
            <a:graphic>
              <a:graphicData uri="http://schemas.microsoft.com/office/drawing/2017/model3d">
                <am3d:model3d r:embed="rId16">
                  <am3d:spPr>
                    <a:xfrm>
                      <a:off x="0" y="0"/>
                      <a:ext cx="3914260" cy="3895213"/>
                    </a:xfrm>
                    <a:prstGeom prst="rect">
                      <a:avLst/>
                    </a:prstGeom>
                  </am3d:spPr>
                  <am3d:camera>
                    <am3d:pos x="0" y="0" z="81378247"/>
                    <am3d:up dx="0" dy="36000000" dz="0"/>
                    <am3d:lookAt x="0" y="0" z="0"/>
                    <am3d:perspective fov="2700000"/>
                  </am3d:camera>
                  <am3d:trans>
                    <am3d:meterPerModelUnit n="1000" d="1000000"/>
                    <am3d:preTrans dx="-1" dy="1" dz="0"/>
                    <am3d:scale>
                      <am3d:sx n="1000000" d="1000000"/>
                      <am3d:sy n="1000000" d="1000000"/>
                      <am3d:sz n="1000000" d="1000000"/>
                    </am3d:scale>
                    <am3d:rot ax="9496085" ay="-3655564" az="-9647567"/>
                    <am3d:postTrans dx="0" dy="0" dz="0"/>
                  </am3d:trans>
                  <am3d:raster rName="Office3DRenderer" rVer="16.0.8326">
                    <am3d:blip r:embed="rId17"/>
                  </am3d:raster>
                  <am3d:objViewport viewportSz="6980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16DA241B-7E00-8DCA-8162-10855069A0BE}"/>
                  </a:ext>
                </a:extLst>
              </p:cNvPr>
              <p:cNvPicPr>
                <a:picLocks noGrp="1" noRot="1" noChangeAspect="1" noMove="1" noResize="1" noEditPoints="1" noAdjustHandles="1" noChangeArrowheads="1" noChangeShapeType="1" noCrop="1"/>
              </p:cNvPicPr>
              <p:nvPr/>
            </p:nvPicPr>
            <p:blipFill>
              <a:blip r:embed="rId17"/>
              <a:stretch>
                <a:fillRect/>
              </a:stretch>
            </p:blipFill>
            <p:spPr>
              <a:xfrm>
                <a:off x="8729690" y="7108843"/>
                <a:ext cx="3914260" cy="3895213"/>
              </a:xfrm>
              <a:prstGeom prst="rect">
                <a:avLst/>
              </a:prstGeom>
            </p:spPr>
          </p:pic>
        </mc:Fallback>
      </mc:AlternateContent>
      <p:pic>
        <p:nvPicPr>
          <p:cNvPr id="16" name="Picture 15">
            <a:extLst>
              <a:ext uri="{FF2B5EF4-FFF2-40B4-BE49-F238E27FC236}">
                <a16:creationId xmlns:a16="http://schemas.microsoft.com/office/drawing/2014/main" id="{1590BBEB-F06E-1EA4-D027-85D5C1A4781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15566" y="4752855"/>
            <a:ext cx="2127870" cy="1489510"/>
          </a:xfrm>
          <a:prstGeom prst="rect">
            <a:avLst/>
          </a:prstGeom>
        </p:spPr>
      </p:pic>
    </p:spTree>
    <p:extLst>
      <p:ext uri="{BB962C8B-B14F-4D97-AF65-F5344CB8AC3E}">
        <p14:creationId xmlns:p14="http://schemas.microsoft.com/office/powerpoint/2010/main" val="8632280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083">
        <p159:morph option="byObject"/>
      </p:transition>
    </mc:Choice>
    <mc:Fallback>
      <p:transition spd="slow" advTm="1083">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F98A71-4BD9-DF49-4B78-6B9F2ACFB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004016" flipH="1">
            <a:off x="2911886" y="-5276511"/>
            <a:ext cx="10983773" cy="6858000"/>
          </a:xfrm>
          <a:prstGeom prst="rect">
            <a:avLst/>
          </a:prstGeom>
        </p:spPr>
      </p:pic>
      <p:pic>
        <p:nvPicPr>
          <p:cNvPr id="3" name="Picture Placeholder 13">
            <a:extLst>
              <a:ext uri="{FF2B5EF4-FFF2-40B4-BE49-F238E27FC236}">
                <a16:creationId xmlns:a16="http://schemas.microsoft.com/office/drawing/2014/main" id="{AD9150BA-803B-5CA0-6128-492848356D5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t="12221" b="12221"/>
          <a:stretch>
            <a:fillRect/>
          </a:stretch>
        </p:blipFill>
        <p:spPr>
          <a:xfrm>
            <a:off x="-12358919" y="0"/>
            <a:ext cx="12192000" cy="6858000"/>
          </a:xfrm>
          <a:prstGeom prst="rect">
            <a:avLst/>
          </a:prstGeom>
          <a:pattFill prst="divot">
            <a:fgClr>
              <a:schemeClr val="accent1"/>
            </a:fgClr>
            <a:bgClr>
              <a:schemeClr val="bg1"/>
            </a:bgClr>
          </a:pattFill>
        </p:spPr>
      </p:pic>
      <p:pic>
        <p:nvPicPr>
          <p:cNvPr id="8" name="Picture Placeholder 7"/>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16273" r="16273"/>
          <a:stretch/>
        </p:blipFill>
        <p:spPr>
          <a:xfrm>
            <a:off x="188685" y="222384"/>
            <a:ext cx="3175565" cy="3137674"/>
          </a:xfrm>
        </p:spPr>
      </p:pic>
      <p:pic>
        <p:nvPicPr>
          <p:cNvPr id="14" name="Picture Placeholder 13"/>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t="14705" b="14705"/>
          <a:stretch/>
        </p:blipFill>
        <p:spPr>
          <a:xfrm>
            <a:off x="188685" y="3476172"/>
            <a:ext cx="3175565" cy="3137674"/>
          </a:xfrm>
        </p:spPr>
      </p:pic>
      <p:pic>
        <p:nvPicPr>
          <p:cNvPr id="18" name="Picture Placeholder 17"/>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l="16277" r="16277"/>
          <a:stretch/>
        </p:blipFill>
        <p:spPr>
          <a:xfrm>
            <a:off x="3471978" y="3476172"/>
            <a:ext cx="3175565" cy="3137674"/>
          </a:xfrm>
        </p:spPr>
      </p:pic>
      <p:pic>
        <p:nvPicPr>
          <p:cNvPr id="17" name="Picture Placeholder 16"/>
          <p:cNvPicPr>
            <a:picLocks noGrp="1" noChangeAspect="1"/>
          </p:cNvPicPr>
          <p:nvPr>
            <p:ph type="pic" sz="quarter" idx="13"/>
          </p:nvPr>
        </p:nvPicPr>
        <p:blipFill>
          <a:blip r:embed="rId8" cstate="print">
            <a:extLst>
              <a:ext uri="{28A0092B-C50C-407E-A947-70E740481C1C}">
                <a14:useLocalDpi xmlns:a14="http://schemas.microsoft.com/office/drawing/2010/main" val="0"/>
              </a:ext>
            </a:extLst>
          </a:blip>
          <a:srcRect t="14705" b="14705"/>
          <a:stretch/>
        </p:blipFill>
        <p:spPr>
          <a:xfrm>
            <a:off x="3471978" y="222384"/>
            <a:ext cx="3175565" cy="3137674"/>
          </a:xfrm>
        </p:spPr>
      </p:pic>
      <p:sp>
        <p:nvSpPr>
          <p:cNvPr id="19" name="Text Placeholder 2"/>
          <p:cNvSpPr txBox="1">
            <a:spLocks/>
          </p:cNvSpPr>
          <p:nvPr/>
        </p:nvSpPr>
        <p:spPr>
          <a:xfrm>
            <a:off x="7283742" y="489576"/>
            <a:ext cx="3976914"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base">
              <a:buNone/>
            </a:pPr>
            <a:r>
              <a:rPr lang="en-US" sz="2400" b="1" i="0" dirty="0">
                <a:solidFill>
                  <a:schemeClr val="tx1">
                    <a:lumMod val="75000"/>
                    <a:lumOff val="25000"/>
                  </a:schemeClr>
                </a:solidFill>
                <a:effectLst/>
                <a:latin typeface="Helvetica Neue"/>
              </a:rPr>
              <a:t>Natural raw whole dried Chickpeas beans</a:t>
            </a:r>
          </a:p>
        </p:txBody>
      </p:sp>
      <p:sp>
        <p:nvSpPr>
          <p:cNvPr id="21" name="TextBox 20"/>
          <p:cNvSpPr txBox="1"/>
          <p:nvPr/>
        </p:nvSpPr>
        <p:spPr>
          <a:xfrm flipH="1">
            <a:off x="7290996" y="2631220"/>
            <a:ext cx="4344244" cy="1938992"/>
          </a:xfrm>
          <a:prstGeom prst="rect">
            <a:avLst/>
          </a:prstGeom>
          <a:noFill/>
        </p:spPr>
        <p:txBody>
          <a:bodyPr wrap="square" rtlCol="0">
            <a:spAutoFit/>
          </a:bodyPr>
          <a:lstStyle/>
          <a:p>
            <a:pPr algn="l" fontAlgn="base"/>
            <a:r>
              <a:rPr lang="en-US" sz="2000" dirty="0">
                <a:solidFill>
                  <a:schemeClr val="tx1">
                    <a:lumMod val="75000"/>
                    <a:lumOff val="25000"/>
                  </a:schemeClr>
                </a:solidFill>
                <a:latin typeface="Helvetica Neue"/>
              </a:rPr>
              <a:t>Natural raw whole dried Chickpeas for health food</a:t>
            </a:r>
          </a:p>
          <a:p>
            <a:pPr algn="l" fontAlgn="base"/>
            <a:r>
              <a:rPr lang="en-US" sz="2000" dirty="0">
                <a:solidFill>
                  <a:schemeClr val="tx1">
                    <a:lumMod val="75000"/>
                    <a:lumOff val="25000"/>
                  </a:schemeClr>
                </a:solidFill>
                <a:latin typeface="Helvetica Neue"/>
              </a:rPr>
              <a:t> </a:t>
            </a:r>
          </a:p>
          <a:p>
            <a:pPr algn="l" fontAlgn="base">
              <a:buFont typeface="Arial" panose="020B0604020202020204" pitchFamily="34" charset="0"/>
              <a:buChar char="•"/>
            </a:pPr>
            <a:r>
              <a:rPr lang="en-US" sz="2000" dirty="0">
                <a:solidFill>
                  <a:schemeClr val="tx1">
                    <a:lumMod val="75000"/>
                    <a:lumOff val="25000"/>
                  </a:schemeClr>
                </a:solidFill>
                <a:latin typeface="Helvetica Neue"/>
              </a:rPr>
              <a:t> Whole seed parts dried for using </a:t>
            </a:r>
          </a:p>
          <a:p>
            <a:pPr algn="l" fontAlgn="base">
              <a:buFont typeface="Arial" panose="020B0604020202020204" pitchFamily="34" charset="0"/>
              <a:buChar char="•"/>
            </a:pPr>
            <a:r>
              <a:rPr lang="en-US" sz="2000" dirty="0">
                <a:solidFill>
                  <a:schemeClr val="tx1">
                    <a:lumMod val="75000"/>
                    <a:lumOff val="25000"/>
                  </a:schemeClr>
                </a:solidFill>
                <a:latin typeface="Helvetica Neue"/>
              </a:rPr>
              <a:t> 100% Natural</a:t>
            </a:r>
          </a:p>
          <a:p>
            <a:pPr algn="l" fontAlgn="base">
              <a:buFont typeface="Arial" panose="020B0604020202020204" pitchFamily="34" charset="0"/>
              <a:buChar char="•"/>
            </a:pPr>
            <a:r>
              <a:rPr lang="en-US" sz="2000" dirty="0">
                <a:solidFill>
                  <a:schemeClr val="tx1">
                    <a:lumMod val="75000"/>
                    <a:lumOff val="25000"/>
                  </a:schemeClr>
                </a:solidFill>
                <a:latin typeface="Helvetica Neue"/>
              </a:rPr>
              <a:t> High quality that could be proven</a:t>
            </a:r>
          </a:p>
        </p:txBody>
      </p:sp>
      <p:sp>
        <p:nvSpPr>
          <p:cNvPr id="15" name="Text Placeholder 2"/>
          <p:cNvSpPr txBox="1">
            <a:spLocks/>
          </p:cNvSpPr>
          <p:nvPr/>
        </p:nvSpPr>
        <p:spPr>
          <a:xfrm rot="16200000">
            <a:off x="10902279" y="5645804"/>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16" name="Rectangle 15"/>
          <p:cNvSpPr/>
          <p:nvPr/>
        </p:nvSpPr>
        <p:spPr>
          <a:xfrm rot="16200000">
            <a:off x="9785418" y="2601013"/>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5">
            <a:extLst>
              <a:ext uri="{FF2B5EF4-FFF2-40B4-BE49-F238E27FC236}">
                <a16:creationId xmlns:a16="http://schemas.microsoft.com/office/drawing/2014/main" id="{10E3B501-78D1-62B5-1601-60486AAFBFC3}"/>
              </a:ext>
            </a:extLst>
          </p:cNvPr>
          <p:cNvPicPr>
            <a:picLocks noChangeAspect="1"/>
          </p:cNvPicPr>
          <p:nvPr/>
        </p:nvPicPr>
        <p:blipFill rotWithShape="1">
          <a:blip r:embed="rId9">
            <a:extLst>
              <a:ext uri="{28A0092B-C50C-407E-A947-70E740481C1C}">
                <a14:useLocalDpi xmlns:a14="http://schemas.microsoft.com/office/drawing/2010/main" val="0"/>
              </a:ext>
            </a:extLst>
          </a:blip>
          <a:srcRect l="17852" r="44898"/>
          <a:stretch/>
        </p:blipFill>
        <p:spPr>
          <a:xfrm>
            <a:off x="8403773" y="-6641373"/>
            <a:ext cx="3274422" cy="5904410"/>
          </a:xfrm>
          <a:prstGeom prst="rect">
            <a:avLst/>
          </a:prstGeom>
          <a:pattFill prst="divot">
            <a:fgClr>
              <a:schemeClr val="accent1"/>
            </a:fgClr>
            <a:bgClr>
              <a:schemeClr val="bg1"/>
            </a:bgClr>
          </a:pattFill>
        </p:spPr>
      </p:pic>
      <p:pic>
        <p:nvPicPr>
          <p:cNvPr id="5" name="Picture Placeholder 4">
            <a:extLst>
              <a:ext uri="{FF2B5EF4-FFF2-40B4-BE49-F238E27FC236}">
                <a16:creationId xmlns:a16="http://schemas.microsoft.com/office/drawing/2014/main" id="{B2D74E73-5B0B-B0FA-E320-DBA4B9B7377F}"/>
              </a:ext>
            </a:extLst>
          </p:cNvPr>
          <p:cNvPicPr>
            <a:picLocks noChangeAspect="1"/>
          </p:cNvPicPr>
          <p:nvPr/>
        </p:nvPicPr>
        <p:blipFill rotWithShape="1">
          <a:blip r:embed="rId10">
            <a:extLst>
              <a:ext uri="{28A0092B-C50C-407E-A947-70E740481C1C}">
                <a14:useLocalDpi xmlns:a14="http://schemas.microsoft.com/office/drawing/2010/main" val="0"/>
              </a:ext>
            </a:extLst>
          </a:blip>
          <a:srcRect l="18496" r="48230"/>
          <a:stretch/>
        </p:blipFill>
        <p:spPr>
          <a:xfrm>
            <a:off x="4976951" y="7531827"/>
            <a:ext cx="3274422" cy="5904410"/>
          </a:xfrm>
          <a:prstGeom prst="rect">
            <a:avLst/>
          </a:prstGeom>
          <a:pattFill prst="divot">
            <a:fgClr>
              <a:schemeClr val="accent1"/>
            </a:fgClr>
            <a:bgClr>
              <a:schemeClr val="bg1"/>
            </a:bgClr>
          </a:pattFill>
        </p:spPr>
      </p:pic>
      <p:sp>
        <p:nvSpPr>
          <p:cNvPr id="6" name="Text Placeholder 2">
            <a:extLst>
              <a:ext uri="{FF2B5EF4-FFF2-40B4-BE49-F238E27FC236}">
                <a16:creationId xmlns:a16="http://schemas.microsoft.com/office/drawing/2014/main" id="{B8A8BF12-C8A8-B7E3-76A4-1B517D3573A4}"/>
              </a:ext>
            </a:extLst>
          </p:cNvPr>
          <p:cNvSpPr txBox="1">
            <a:spLocks/>
          </p:cNvSpPr>
          <p:nvPr/>
        </p:nvSpPr>
        <p:spPr>
          <a:xfrm>
            <a:off x="-10958635" y="1570230"/>
            <a:ext cx="3976914"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3200" b="1" dirty="0">
                <a:solidFill>
                  <a:srgbClr val="333333"/>
                </a:solidFill>
                <a:latin typeface="Helvetica Neue"/>
              </a:rPr>
              <a:t>SOYBEAN</a:t>
            </a:r>
            <a:endParaRPr lang="en-US" sz="3200" b="1" i="0" dirty="0">
              <a:solidFill>
                <a:srgbClr val="333333"/>
              </a:solidFill>
              <a:effectLst/>
              <a:latin typeface="Helvetica Neue"/>
            </a:endParaRPr>
          </a:p>
        </p:txBody>
      </p:sp>
      <p:sp>
        <p:nvSpPr>
          <p:cNvPr id="9" name="TextBox 8">
            <a:extLst>
              <a:ext uri="{FF2B5EF4-FFF2-40B4-BE49-F238E27FC236}">
                <a16:creationId xmlns:a16="http://schemas.microsoft.com/office/drawing/2014/main" id="{EA4D28B9-4E76-8230-2CDD-E3E19F4734AA}"/>
              </a:ext>
            </a:extLst>
          </p:cNvPr>
          <p:cNvSpPr txBox="1"/>
          <p:nvPr/>
        </p:nvSpPr>
        <p:spPr>
          <a:xfrm flipH="1">
            <a:off x="-5928694" y="2831885"/>
            <a:ext cx="4271010" cy="2308324"/>
          </a:xfrm>
          <a:prstGeom prst="rect">
            <a:avLst/>
          </a:prstGeom>
          <a:noFill/>
        </p:spPr>
        <p:txBody>
          <a:bodyPr wrap="square" rtlCol="0">
            <a:spAutoFit/>
          </a:bodyPr>
          <a:lstStyle/>
          <a:p>
            <a:pPr algn="just" fontAlgn="base"/>
            <a:r>
              <a:rPr lang="en-US" b="0" i="0" dirty="0">
                <a:solidFill>
                  <a:srgbClr val="212529"/>
                </a:solidFill>
                <a:effectLst/>
                <a:latin typeface="Quicksand"/>
              </a:rPr>
              <a:t>Soy beans contain significant amounts of phytic acid, dietary minerals and B vitamins. Soy vegetable oil, used in food and industrial applications, is another product of processing the soybean crop. Soybean is the most important protein source for feed farm animals (that in turn yields animal protein for human consumption).</a:t>
            </a:r>
            <a:endParaRPr lang="en-US" dirty="0">
              <a:solidFill>
                <a:schemeClr val="tx1">
                  <a:lumMod val="75000"/>
                  <a:lumOff val="25000"/>
                </a:schemeClr>
              </a:solidFill>
              <a:latin typeface="Helvetica Neue"/>
            </a:endParaRPr>
          </a:p>
        </p:txBody>
      </p:sp>
    </p:spTree>
    <p:extLst>
      <p:ext uri="{BB962C8B-B14F-4D97-AF65-F5344CB8AC3E}">
        <p14:creationId xmlns:p14="http://schemas.microsoft.com/office/powerpoint/2010/main" val="15141277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03">
        <p159:morph option="byObject"/>
      </p:transition>
    </mc:Choice>
    <mc:Fallback>
      <p:transition spd="slow" advTm="703">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1375" r="31375"/>
          <a:stretch/>
        </p:blipFill>
        <p:spPr>
          <a:xfrm>
            <a:off x="8403773" y="483327"/>
            <a:ext cx="3274422" cy="5904410"/>
          </a:xfrm>
        </p:spPr>
      </p:pic>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3363" r="33363"/>
          <a:stretch/>
        </p:blipFill>
        <p:spPr>
          <a:xfrm>
            <a:off x="4976951" y="483327"/>
            <a:ext cx="3274422" cy="5904410"/>
          </a:xfrm>
        </p:spPr>
      </p:pic>
      <p:sp>
        <p:nvSpPr>
          <p:cNvPr id="2" name="Text Placeholder 2">
            <a:extLst>
              <a:ext uri="{FF2B5EF4-FFF2-40B4-BE49-F238E27FC236}">
                <a16:creationId xmlns:a16="http://schemas.microsoft.com/office/drawing/2014/main" id="{0E0CCFC5-A5C7-1B77-C549-8EFA23323A0F}"/>
              </a:ext>
            </a:extLst>
          </p:cNvPr>
          <p:cNvSpPr txBox="1">
            <a:spLocks/>
          </p:cNvSpPr>
          <p:nvPr/>
        </p:nvSpPr>
        <p:spPr>
          <a:xfrm rot="16200000">
            <a:off x="10902279" y="5645804"/>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3" name="Rectangle 2">
            <a:extLst>
              <a:ext uri="{FF2B5EF4-FFF2-40B4-BE49-F238E27FC236}">
                <a16:creationId xmlns:a16="http://schemas.microsoft.com/office/drawing/2014/main" id="{CF20D6A0-E008-7B39-D365-E6094C9B7CF9}"/>
              </a:ext>
            </a:extLst>
          </p:cNvPr>
          <p:cNvSpPr/>
          <p:nvPr/>
        </p:nvSpPr>
        <p:spPr>
          <a:xfrm rot="16200000">
            <a:off x="9785418" y="2601013"/>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C1EFFFD2-485A-8E15-A07B-DD97FBCD5100}"/>
              </a:ext>
            </a:extLst>
          </p:cNvPr>
          <p:cNvSpPr txBox="1">
            <a:spLocks/>
          </p:cNvSpPr>
          <p:nvPr/>
        </p:nvSpPr>
        <p:spPr>
          <a:xfrm>
            <a:off x="402970" y="1570230"/>
            <a:ext cx="3976914"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3200" b="1" dirty="0">
                <a:solidFill>
                  <a:srgbClr val="333333"/>
                </a:solidFill>
                <a:latin typeface="Helvetica Neue"/>
              </a:rPr>
              <a:t>SOYBEAN</a:t>
            </a:r>
            <a:endParaRPr lang="en-US" sz="3200" b="1" i="0" dirty="0">
              <a:solidFill>
                <a:srgbClr val="333333"/>
              </a:solidFill>
              <a:effectLst/>
              <a:latin typeface="Helvetica Neue"/>
            </a:endParaRPr>
          </a:p>
        </p:txBody>
      </p:sp>
      <p:sp>
        <p:nvSpPr>
          <p:cNvPr id="7" name="TextBox 6">
            <a:extLst>
              <a:ext uri="{FF2B5EF4-FFF2-40B4-BE49-F238E27FC236}">
                <a16:creationId xmlns:a16="http://schemas.microsoft.com/office/drawing/2014/main" id="{E275C234-08D8-48AF-F45E-ECD55F5EBAD7}"/>
              </a:ext>
            </a:extLst>
          </p:cNvPr>
          <p:cNvSpPr txBox="1"/>
          <p:nvPr/>
        </p:nvSpPr>
        <p:spPr>
          <a:xfrm flipH="1">
            <a:off x="234730" y="2831885"/>
            <a:ext cx="4271010" cy="2308324"/>
          </a:xfrm>
          <a:prstGeom prst="rect">
            <a:avLst/>
          </a:prstGeom>
          <a:noFill/>
        </p:spPr>
        <p:txBody>
          <a:bodyPr wrap="square" rtlCol="0">
            <a:spAutoFit/>
          </a:bodyPr>
          <a:lstStyle/>
          <a:p>
            <a:pPr algn="just" fontAlgn="base"/>
            <a:r>
              <a:rPr lang="en-US" b="0" i="0" dirty="0">
                <a:solidFill>
                  <a:srgbClr val="212529"/>
                </a:solidFill>
                <a:effectLst/>
                <a:latin typeface="Quicksand"/>
              </a:rPr>
              <a:t>Soy beans contain significant amounts of phytic acid, dietary minerals and B vitamins. Soy vegetable oil, used in food and industrial applications, is another product of processing the soybean crop. Soybean is the most important protein source for feed farm animals (that in turn yields animal protein for human consumption).</a:t>
            </a:r>
            <a:endParaRPr lang="en-US" dirty="0">
              <a:solidFill>
                <a:schemeClr val="tx1">
                  <a:lumMod val="75000"/>
                  <a:lumOff val="25000"/>
                </a:schemeClr>
              </a:solidFill>
              <a:latin typeface="Helvetica Neue"/>
            </a:endParaRPr>
          </a:p>
        </p:txBody>
      </p:sp>
      <p:sp>
        <p:nvSpPr>
          <p:cNvPr id="8" name="Rectangle 7">
            <a:extLst>
              <a:ext uri="{FF2B5EF4-FFF2-40B4-BE49-F238E27FC236}">
                <a16:creationId xmlns:a16="http://schemas.microsoft.com/office/drawing/2014/main" id="{180902A2-8F7C-6790-B2D6-6F882A87D3EC}"/>
              </a:ext>
            </a:extLst>
          </p:cNvPr>
          <p:cNvSpPr/>
          <p:nvPr/>
        </p:nvSpPr>
        <p:spPr>
          <a:xfrm rot="16200000">
            <a:off x="9785418" y="9023958"/>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7C9576D7-B0EB-C6EE-4E61-C4C3814DBD35}"/>
              </a:ext>
            </a:extLst>
          </p:cNvPr>
          <p:cNvSpPr txBox="1">
            <a:spLocks/>
          </p:cNvSpPr>
          <p:nvPr/>
        </p:nvSpPr>
        <p:spPr>
          <a:xfrm>
            <a:off x="5873515" y="8043925"/>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b="1" dirty="0">
                <a:solidFill>
                  <a:srgbClr val="333333"/>
                </a:solidFill>
                <a:latin typeface="Helvetica Neue"/>
              </a:rPr>
              <a:t>GENETICALLY MODIFIED</a:t>
            </a:r>
          </a:p>
          <a:p>
            <a:pPr marL="0" indent="0" algn="ctr" fontAlgn="base">
              <a:buNone/>
            </a:pPr>
            <a:r>
              <a:rPr lang="en-US" b="1" i="0" dirty="0">
                <a:solidFill>
                  <a:srgbClr val="333333"/>
                </a:solidFill>
                <a:effectLst/>
                <a:latin typeface="Helvetica Neue"/>
              </a:rPr>
              <a:t>SOYBEANS</a:t>
            </a:r>
          </a:p>
        </p:txBody>
      </p:sp>
      <p:sp>
        <p:nvSpPr>
          <p:cNvPr id="10" name="TextBox 9">
            <a:extLst>
              <a:ext uri="{FF2B5EF4-FFF2-40B4-BE49-F238E27FC236}">
                <a16:creationId xmlns:a16="http://schemas.microsoft.com/office/drawing/2014/main" id="{68A5BC21-83E9-607B-E7F6-F9E6D740A929}"/>
              </a:ext>
            </a:extLst>
          </p:cNvPr>
          <p:cNvSpPr txBox="1"/>
          <p:nvPr/>
        </p:nvSpPr>
        <p:spPr>
          <a:xfrm flipH="1">
            <a:off x="5602508" y="10026674"/>
            <a:ext cx="5762173" cy="1477328"/>
          </a:xfrm>
          <a:prstGeom prst="rect">
            <a:avLst/>
          </a:prstGeom>
          <a:noFill/>
        </p:spPr>
        <p:txBody>
          <a:bodyPr wrap="square" rtlCol="0">
            <a:spAutoFit/>
          </a:bodyPr>
          <a:lstStyle/>
          <a:p>
            <a:pPr algn="just" fontAlgn="base"/>
            <a:r>
              <a:rPr lang="en-US" b="0" i="0" dirty="0">
                <a:solidFill>
                  <a:srgbClr val="333333"/>
                </a:solidFill>
                <a:effectLst/>
                <a:latin typeface="Helvetica" pitchFamily="2" charset="0"/>
              </a:rPr>
              <a:t>Most soy grown in the United States is GMO soy. Most GMO soy is used for food for animals, predominantly poultry and livestock, and making soybean oil. It is also used as ingredients (lecithin, emulsifiers, and proteins) in processed foods.</a:t>
            </a:r>
            <a:endParaRPr lang="en-US" dirty="0">
              <a:solidFill>
                <a:schemeClr val="tx1">
                  <a:lumMod val="75000"/>
                  <a:lumOff val="25000"/>
                </a:schemeClr>
              </a:solidFill>
              <a:latin typeface="Helvetica" pitchFamily="2" charset="0"/>
            </a:endParaRPr>
          </a:p>
        </p:txBody>
      </p:sp>
      <p:pic>
        <p:nvPicPr>
          <p:cNvPr id="15" name="Picture 14">
            <a:extLst>
              <a:ext uri="{FF2B5EF4-FFF2-40B4-BE49-F238E27FC236}">
                <a16:creationId xmlns:a16="http://schemas.microsoft.com/office/drawing/2014/main" id="{C664773C-F772-4461-AE86-C185E43E40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06" b="-23506"/>
          <a:stretch/>
        </p:blipFill>
        <p:spPr>
          <a:xfrm>
            <a:off x="827317" y="7592961"/>
            <a:ext cx="4083843" cy="2723093"/>
          </a:xfrm>
          <a:prstGeom prst="rect">
            <a:avLst/>
          </a:prstGeom>
        </p:spPr>
      </p:pic>
      <p:pic>
        <p:nvPicPr>
          <p:cNvPr id="16" name="Picture 15">
            <a:extLst>
              <a:ext uri="{FF2B5EF4-FFF2-40B4-BE49-F238E27FC236}">
                <a16:creationId xmlns:a16="http://schemas.microsoft.com/office/drawing/2014/main" id="{25CE7AB0-CBEC-96D9-CEB4-E1CB39851A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318" y="8431713"/>
            <a:ext cx="4083844" cy="2333625"/>
          </a:xfrm>
          <a:prstGeom prst="rect">
            <a:avLst/>
          </a:prstGeom>
        </p:spPr>
      </p:pic>
    </p:spTree>
    <p:extLst>
      <p:ext uri="{BB962C8B-B14F-4D97-AF65-F5344CB8AC3E}">
        <p14:creationId xmlns:p14="http://schemas.microsoft.com/office/powerpoint/2010/main" val="625431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41">
        <p159:morph option="byObject"/>
      </p:transition>
    </mc:Choice>
    <mc:Fallback>
      <p:transition spd="slow" advTm="84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E0CCFC5-A5C7-1B77-C549-8EFA23323A0F}"/>
              </a:ext>
            </a:extLst>
          </p:cNvPr>
          <p:cNvSpPr txBox="1">
            <a:spLocks/>
          </p:cNvSpPr>
          <p:nvPr/>
        </p:nvSpPr>
        <p:spPr>
          <a:xfrm rot="16200000">
            <a:off x="10902280" y="995981"/>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3" name="Rectangle 2">
            <a:extLst>
              <a:ext uri="{FF2B5EF4-FFF2-40B4-BE49-F238E27FC236}">
                <a16:creationId xmlns:a16="http://schemas.microsoft.com/office/drawing/2014/main" id="{CF20D6A0-E008-7B39-D365-E6094C9B7CF9}"/>
              </a:ext>
            </a:extLst>
          </p:cNvPr>
          <p:cNvSpPr/>
          <p:nvPr/>
        </p:nvSpPr>
        <p:spPr>
          <a:xfrm rot="16200000">
            <a:off x="9785418" y="4304374"/>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C1EFFFD2-485A-8E15-A07B-DD97FBCD5100}"/>
              </a:ext>
            </a:extLst>
          </p:cNvPr>
          <p:cNvSpPr txBox="1">
            <a:spLocks/>
          </p:cNvSpPr>
          <p:nvPr/>
        </p:nvSpPr>
        <p:spPr>
          <a:xfrm>
            <a:off x="5873515" y="1275719"/>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b="1" dirty="0">
                <a:solidFill>
                  <a:srgbClr val="333333"/>
                </a:solidFill>
                <a:latin typeface="Helvetica Neue"/>
              </a:rPr>
              <a:t>GENETICALLY MODIFIED</a:t>
            </a:r>
          </a:p>
          <a:p>
            <a:pPr marL="0" indent="0" algn="ctr" fontAlgn="base">
              <a:buNone/>
            </a:pPr>
            <a:r>
              <a:rPr lang="en-US" b="1" i="0" dirty="0">
                <a:solidFill>
                  <a:srgbClr val="333333"/>
                </a:solidFill>
                <a:effectLst/>
                <a:latin typeface="Helvetica Neue"/>
              </a:rPr>
              <a:t>SOYBEANS</a:t>
            </a:r>
          </a:p>
        </p:txBody>
      </p:sp>
      <p:sp>
        <p:nvSpPr>
          <p:cNvPr id="7" name="TextBox 6">
            <a:extLst>
              <a:ext uri="{FF2B5EF4-FFF2-40B4-BE49-F238E27FC236}">
                <a16:creationId xmlns:a16="http://schemas.microsoft.com/office/drawing/2014/main" id="{E275C234-08D8-48AF-F45E-ECD55F5EBAD7}"/>
              </a:ext>
            </a:extLst>
          </p:cNvPr>
          <p:cNvSpPr txBox="1"/>
          <p:nvPr/>
        </p:nvSpPr>
        <p:spPr>
          <a:xfrm flipH="1">
            <a:off x="5602508" y="3554484"/>
            <a:ext cx="5762173" cy="1477328"/>
          </a:xfrm>
          <a:prstGeom prst="rect">
            <a:avLst/>
          </a:prstGeom>
          <a:noFill/>
        </p:spPr>
        <p:txBody>
          <a:bodyPr wrap="square" rtlCol="0">
            <a:spAutoFit/>
          </a:bodyPr>
          <a:lstStyle/>
          <a:p>
            <a:pPr algn="just" fontAlgn="base"/>
            <a:r>
              <a:rPr lang="en-US" b="0" i="0" dirty="0">
                <a:solidFill>
                  <a:srgbClr val="333333"/>
                </a:solidFill>
                <a:effectLst/>
                <a:latin typeface="Helvetica" pitchFamily="2" charset="0"/>
              </a:rPr>
              <a:t>Most soy grown in the United States is GMO soy. Most GMO soy is used for food for animals, predominantly poultry and livestock, and making soybean oil. It is also used as ingredients (lecithin, emulsifiers, and proteins) in processed foods.</a:t>
            </a:r>
            <a:endParaRPr lang="en-US" dirty="0">
              <a:solidFill>
                <a:schemeClr val="tx1">
                  <a:lumMod val="75000"/>
                  <a:lumOff val="25000"/>
                </a:schemeClr>
              </a:solidFill>
              <a:latin typeface="Helvetica" pitchFamily="2" charset="0"/>
            </a:endParaRPr>
          </a:p>
        </p:txBody>
      </p:sp>
      <p:sp>
        <p:nvSpPr>
          <p:cNvPr id="12" name="TextBox 11">
            <a:extLst>
              <a:ext uri="{FF2B5EF4-FFF2-40B4-BE49-F238E27FC236}">
                <a16:creationId xmlns:a16="http://schemas.microsoft.com/office/drawing/2014/main" id="{66368887-D158-16C4-2770-77606D7E21FA}"/>
              </a:ext>
            </a:extLst>
          </p:cNvPr>
          <p:cNvSpPr txBox="1"/>
          <p:nvPr/>
        </p:nvSpPr>
        <p:spPr>
          <a:xfrm flipH="1">
            <a:off x="1018175" y="6842760"/>
            <a:ext cx="4011365" cy="2092304"/>
          </a:xfrm>
          <a:prstGeom prst="rect">
            <a:avLst/>
          </a:prstGeom>
          <a:noFill/>
        </p:spPr>
        <p:txBody>
          <a:bodyPr wrap="square" rtlCol="0">
            <a:spAutoFit/>
          </a:bodyPr>
          <a:lstStyle/>
          <a:p>
            <a:pPr algn="l" fontAlgn="base">
              <a:lnSpc>
                <a:spcPct val="150000"/>
              </a:lnSpc>
            </a:pPr>
            <a:r>
              <a:rPr lang="en-US" sz="1100" b="0" i="0" dirty="0">
                <a:solidFill>
                  <a:srgbClr val="252525"/>
                </a:solidFill>
                <a:effectLst/>
                <a:latin typeface="Helvetica Neue"/>
              </a:rPr>
              <a:t>There are different classifications of kidney beans, such as:</a:t>
            </a:r>
          </a:p>
          <a:p>
            <a:pPr algn="l" fontAlgn="base">
              <a:lnSpc>
                <a:spcPct val="150000"/>
              </a:lnSpc>
            </a:pP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Red kidney bean (also known as: common kidney bean).</a:t>
            </a: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Light speckled kidney bean (and long shape light speckled kidney bean).</a:t>
            </a: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Red speckled kidney bean (and long shape light speckled kidney bean).</a:t>
            </a: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White kidney bean (also known as </a:t>
            </a:r>
            <a:r>
              <a:rPr lang="en-US" sz="1100" b="0" i="0" dirty="0">
                <a:solidFill>
                  <a:srgbClr val="333333"/>
                </a:solidFill>
                <a:effectLst/>
                <a:latin typeface="Helvetica Neue"/>
              </a:rPr>
              <a:t>cannellini</a:t>
            </a:r>
            <a:r>
              <a:rPr lang="en-US" sz="1100" b="0" i="0" dirty="0">
                <a:solidFill>
                  <a:srgbClr val="252525"/>
                </a:solidFill>
                <a:effectLst/>
                <a:latin typeface="Helvetica Neue"/>
              </a:rPr>
              <a:t>).</a:t>
            </a:r>
            <a:endParaRPr lang="en-US" sz="1100" b="0" i="0" dirty="0">
              <a:solidFill>
                <a:srgbClr val="333333"/>
              </a:solidFill>
              <a:effectLst/>
              <a:latin typeface="Helvetica Neue"/>
            </a:endParaRPr>
          </a:p>
        </p:txBody>
      </p:sp>
      <p:sp>
        <p:nvSpPr>
          <p:cNvPr id="13" name="Rectangle 12">
            <a:extLst>
              <a:ext uri="{FF2B5EF4-FFF2-40B4-BE49-F238E27FC236}">
                <a16:creationId xmlns:a16="http://schemas.microsoft.com/office/drawing/2014/main" id="{9DB8326B-E8E5-2BBF-079B-B70CB8370B84}"/>
              </a:ext>
            </a:extLst>
          </p:cNvPr>
          <p:cNvSpPr/>
          <p:nvPr/>
        </p:nvSpPr>
        <p:spPr>
          <a:xfrm rot="16200000" flipV="1">
            <a:off x="-1363632" y="9152870"/>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B24005A-0250-D45C-0FAE-5E060C1583F5}"/>
              </a:ext>
            </a:extLst>
          </p:cNvPr>
          <p:cNvSpPr txBox="1">
            <a:spLocks/>
          </p:cNvSpPr>
          <p:nvPr/>
        </p:nvSpPr>
        <p:spPr>
          <a:xfrm rot="16200000">
            <a:off x="-279494" y="-1106811"/>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pic>
        <p:nvPicPr>
          <p:cNvPr id="17" name="Picture 16">
            <a:extLst>
              <a:ext uri="{FF2B5EF4-FFF2-40B4-BE49-F238E27FC236}">
                <a16:creationId xmlns:a16="http://schemas.microsoft.com/office/drawing/2014/main" id="{19F32931-C668-A23A-9A79-AB925125C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317" y="831391"/>
            <a:ext cx="4083843" cy="2723093"/>
          </a:xfrm>
          <a:prstGeom prst="rect">
            <a:avLst/>
          </a:prstGeom>
        </p:spPr>
      </p:pic>
      <p:pic>
        <p:nvPicPr>
          <p:cNvPr id="19" name="Picture 18">
            <a:extLst>
              <a:ext uri="{FF2B5EF4-FFF2-40B4-BE49-F238E27FC236}">
                <a16:creationId xmlns:a16="http://schemas.microsoft.com/office/drawing/2014/main" id="{4A1E2971-C569-B1E9-D255-06A54C687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18" y="3844045"/>
            <a:ext cx="4083844" cy="2333625"/>
          </a:xfrm>
          <a:prstGeom prst="rect">
            <a:avLst/>
          </a:prstGeom>
        </p:spPr>
      </p:pic>
      <p:sp>
        <p:nvSpPr>
          <p:cNvPr id="21" name="Rectangle 20">
            <a:extLst>
              <a:ext uri="{FF2B5EF4-FFF2-40B4-BE49-F238E27FC236}">
                <a16:creationId xmlns:a16="http://schemas.microsoft.com/office/drawing/2014/main" id="{240553D0-7B01-4625-614C-F90CF396EC94}"/>
              </a:ext>
            </a:extLst>
          </p:cNvPr>
          <p:cNvSpPr/>
          <p:nvPr/>
        </p:nvSpPr>
        <p:spPr>
          <a:xfrm rot="16200000">
            <a:off x="9785418" y="-2438067"/>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Placeholder 5">
            <a:extLst>
              <a:ext uri="{FF2B5EF4-FFF2-40B4-BE49-F238E27FC236}">
                <a16:creationId xmlns:a16="http://schemas.microsoft.com/office/drawing/2014/main" id="{A03BC768-B01E-E825-DD69-9AA2AECD94B4}"/>
              </a:ext>
            </a:extLst>
          </p:cNvPr>
          <p:cNvPicPr>
            <a:picLocks noChangeAspect="1"/>
          </p:cNvPicPr>
          <p:nvPr/>
        </p:nvPicPr>
        <p:blipFill rotWithShape="1">
          <a:blip r:embed="rId4">
            <a:extLst>
              <a:ext uri="{28A0092B-C50C-407E-A947-70E740481C1C}">
                <a14:useLocalDpi xmlns:a14="http://schemas.microsoft.com/office/drawing/2010/main" val="0"/>
              </a:ext>
            </a:extLst>
          </a:blip>
          <a:srcRect l="60502" r="2246"/>
          <a:stretch/>
        </p:blipFill>
        <p:spPr>
          <a:xfrm>
            <a:off x="8403773" y="-6730618"/>
            <a:ext cx="3274422" cy="5904410"/>
          </a:xfrm>
          <a:prstGeom prst="rect">
            <a:avLst/>
          </a:prstGeom>
          <a:pattFill prst="divot">
            <a:fgClr>
              <a:schemeClr val="accent1"/>
            </a:fgClr>
            <a:bgClr>
              <a:schemeClr val="bg1"/>
            </a:bgClr>
          </a:pattFill>
        </p:spPr>
      </p:pic>
      <p:pic>
        <p:nvPicPr>
          <p:cNvPr id="23" name="Picture Placeholder 4">
            <a:extLst>
              <a:ext uri="{FF2B5EF4-FFF2-40B4-BE49-F238E27FC236}">
                <a16:creationId xmlns:a16="http://schemas.microsoft.com/office/drawing/2014/main" id="{38799887-4DCC-712E-4F96-E5B05FD67945}"/>
              </a:ext>
            </a:extLst>
          </p:cNvPr>
          <p:cNvPicPr>
            <a:picLocks noChangeAspect="1"/>
          </p:cNvPicPr>
          <p:nvPr/>
        </p:nvPicPr>
        <p:blipFill rotWithShape="1">
          <a:blip r:embed="rId5">
            <a:extLst>
              <a:ext uri="{28A0092B-C50C-407E-A947-70E740481C1C}">
                <a14:useLocalDpi xmlns:a14="http://schemas.microsoft.com/office/drawing/2010/main" val="0"/>
              </a:ext>
            </a:extLst>
          </a:blip>
          <a:srcRect l="3629" r="63097"/>
          <a:stretch/>
        </p:blipFill>
        <p:spPr>
          <a:xfrm>
            <a:off x="4976951" y="-8040563"/>
            <a:ext cx="3274422" cy="5904410"/>
          </a:xfrm>
          <a:prstGeom prst="rect">
            <a:avLst/>
          </a:prstGeom>
        </p:spPr>
      </p:pic>
      <p:sp>
        <p:nvSpPr>
          <p:cNvPr id="24" name="Text Placeholder 2">
            <a:extLst>
              <a:ext uri="{FF2B5EF4-FFF2-40B4-BE49-F238E27FC236}">
                <a16:creationId xmlns:a16="http://schemas.microsoft.com/office/drawing/2014/main" id="{1F31DB62-6AF7-811C-1A87-4A240536BE5B}"/>
              </a:ext>
            </a:extLst>
          </p:cNvPr>
          <p:cNvSpPr txBox="1">
            <a:spLocks/>
          </p:cNvSpPr>
          <p:nvPr/>
        </p:nvSpPr>
        <p:spPr>
          <a:xfrm>
            <a:off x="402970" y="-4202694"/>
            <a:ext cx="3976914"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3200" b="1" dirty="0">
                <a:solidFill>
                  <a:srgbClr val="333333"/>
                </a:solidFill>
                <a:latin typeface="Helvetica Neue"/>
              </a:rPr>
              <a:t>SOYBEAN</a:t>
            </a:r>
            <a:endParaRPr lang="en-US" sz="3200" b="1" i="0" dirty="0">
              <a:solidFill>
                <a:srgbClr val="333333"/>
              </a:solidFill>
              <a:effectLst/>
              <a:latin typeface="Helvetica Neue"/>
            </a:endParaRPr>
          </a:p>
        </p:txBody>
      </p:sp>
      <p:sp>
        <p:nvSpPr>
          <p:cNvPr id="25" name="TextBox 24">
            <a:extLst>
              <a:ext uri="{FF2B5EF4-FFF2-40B4-BE49-F238E27FC236}">
                <a16:creationId xmlns:a16="http://schemas.microsoft.com/office/drawing/2014/main" id="{81160851-E1AE-B2E4-37F3-5E7183BB1311}"/>
              </a:ext>
            </a:extLst>
          </p:cNvPr>
          <p:cNvSpPr txBox="1"/>
          <p:nvPr/>
        </p:nvSpPr>
        <p:spPr>
          <a:xfrm flipH="1">
            <a:off x="234730" y="-3999135"/>
            <a:ext cx="4271010" cy="2308324"/>
          </a:xfrm>
          <a:prstGeom prst="rect">
            <a:avLst/>
          </a:prstGeom>
          <a:noFill/>
        </p:spPr>
        <p:txBody>
          <a:bodyPr wrap="square" rtlCol="0">
            <a:spAutoFit/>
          </a:bodyPr>
          <a:lstStyle/>
          <a:p>
            <a:pPr algn="just" fontAlgn="base"/>
            <a:r>
              <a:rPr lang="en-US" b="0" i="0" dirty="0">
                <a:solidFill>
                  <a:srgbClr val="212529"/>
                </a:solidFill>
                <a:effectLst/>
                <a:latin typeface="Quicksand"/>
              </a:rPr>
              <a:t>Soy beans contain significant amounts of phytic acid, dietary minerals and B vitamins. Soy vegetable oil, used in food and industrial applications, is another product of processing the soybean crop. Soybean is the most important protein source for feed farm animals (that in turn yields animal protein for human consumption).</a:t>
            </a:r>
            <a:endParaRPr lang="en-US" dirty="0">
              <a:solidFill>
                <a:schemeClr val="tx1">
                  <a:lumMod val="75000"/>
                  <a:lumOff val="25000"/>
                </a:schemeClr>
              </a:solidFill>
              <a:latin typeface="Helvetica Neue"/>
            </a:endParaRPr>
          </a:p>
        </p:txBody>
      </p:sp>
      <p:pic>
        <p:nvPicPr>
          <p:cNvPr id="5" name="Picture Placeholder 2">
            <a:extLst>
              <a:ext uri="{FF2B5EF4-FFF2-40B4-BE49-F238E27FC236}">
                <a16:creationId xmlns:a16="http://schemas.microsoft.com/office/drawing/2014/main" id="{B6F8FCAD-5445-BFED-A561-3A9597B016CB}"/>
              </a:ext>
            </a:extLst>
          </p:cNvPr>
          <p:cNvPicPr>
            <a:picLocks noGrp="1" noChangeAspect="1"/>
          </p:cNvPicPr>
          <p:nvPr>
            <p:ph type="pic" sz="quarter" idx="11"/>
          </p:nvPr>
        </p:nvPicPr>
        <p:blipFill rotWithShape="1">
          <a:blip r:embed="rId6">
            <a:extLst>
              <a:ext uri="{BEBA8EAE-BF5A-486C-A8C5-ECC9F3942E4B}">
                <a14:imgProps xmlns:a14="http://schemas.microsoft.com/office/drawing/2010/main">
                  <a14:imgLayer r:embed="rId7">
                    <a14:imgEffect>
                      <a14:brightnessContrast bright="4000"/>
                    </a14:imgEffect>
                  </a14:imgLayer>
                </a14:imgProps>
              </a:ext>
              <a:ext uri="{28A0092B-C50C-407E-A947-70E740481C1C}">
                <a14:useLocalDpi xmlns:a14="http://schemas.microsoft.com/office/drawing/2010/main" val="0"/>
              </a:ext>
            </a:extLst>
          </a:blip>
          <a:srcRect l="42890" t="2" r="464" b="37997"/>
          <a:stretch/>
        </p:blipFill>
        <p:spPr>
          <a:xfrm flipH="1">
            <a:off x="5199048" y="-10473711"/>
            <a:ext cx="6348549" cy="3474720"/>
          </a:xfrm>
        </p:spPr>
      </p:pic>
      <p:pic>
        <p:nvPicPr>
          <p:cNvPr id="6" name="Picture 5">
            <a:extLst>
              <a:ext uri="{FF2B5EF4-FFF2-40B4-BE49-F238E27FC236}">
                <a16:creationId xmlns:a16="http://schemas.microsoft.com/office/drawing/2014/main" id="{A1456A7E-0427-FD0F-DDBE-9378718CD1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00" r="-166"/>
          <a:stretch/>
        </p:blipFill>
        <p:spPr>
          <a:xfrm>
            <a:off x="5199044" y="-6820672"/>
            <a:ext cx="6348526" cy="2012632"/>
          </a:xfrm>
          <a:prstGeom prst="rect">
            <a:avLst/>
          </a:prstGeom>
        </p:spPr>
      </p:pic>
    </p:spTree>
    <p:extLst>
      <p:ext uri="{BB962C8B-B14F-4D97-AF65-F5344CB8AC3E}">
        <p14:creationId xmlns:p14="http://schemas.microsoft.com/office/powerpoint/2010/main" val="765048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47">
        <p159:morph option="byObject"/>
      </p:transition>
    </mc:Choice>
    <mc:Fallback>
      <p:transition spd="slow" advTm="547">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1840A6-2A6C-0EDA-C272-B9BA2C7AA6E7}"/>
              </a:ext>
            </a:extLst>
          </p:cNvPr>
          <p:cNvPicPr>
            <a:picLocks noChangeAspect="1"/>
          </p:cNvPicPr>
          <p:nvPr/>
        </p:nvPicPr>
        <p:blipFill>
          <a:blip r:embed="rId2"/>
          <a:stretch>
            <a:fillRect/>
          </a:stretch>
        </p:blipFill>
        <p:spPr>
          <a:xfrm rot="2580681">
            <a:off x="11819382" y="-1926921"/>
            <a:ext cx="2840218" cy="2206321"/>
          </a:xfrm>
          <a:prstGeom prst="rect">
            <a:avLst/>
          </a:prstGeom>
        </p:spPr>
      </p:pic>
      <p:pic>
        <p:nvPicPr>
          <p:cNvPr id="3" name="Picture Placeholder 2"/>
          <p:cNvPicPr>
            <a:picLocks noGrp="1" noChangeAspect="1"/>
          </p:cNvPicPr>
          <p:nvPr>
            <p:ph type="pic" sz="quarter" idx="11"/>
          </p:nvPr>
        </p:nvPicPr>
        <p:blipFill rotWithShape="1">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rcRect l="6992" t="2" r="36363" b="37997"/>
          <a:stretch/>
        </p:blipFill>
        <p:spPr>
          <a:xfrm flipH="1">
            <a:off x="5199048" y="609599"/>
            <a:ext cx="6348549" cy="3474720"/>
          </a:xfrm>
        </p:spPr>
      </p:pic>
      <p:pic>
        <p:nvPicPr>
          <p:cNvPr id="2" name="Picture 1">
            <a:extLst>
              <a:ext uri="{FF2B5EF4-FFF2-40B4-BE49-F238E27FC236}">
                <a16:creationId xmlns:a16="http://schemas.microsoft.com/office/drawing/2014/main" id="{FE19A160-535E-887A-E320-D2F328C6B048}"/>
              </a:ext>
            </a:extLst>
          </p:cNvPr>
          <p:cNvPicPr>
            <a:picLocks noChangeAspect="1"/>
          </p:cNvPicPr>
          <p:nvPr/>
        </p:nvPicPr>
        <p:blipFill>
          <a:blip r:embed="rId5" cstate="print">
            <a:extLst>
              <a:ext uri="{28A0092B-C50C-407E-A947-70E740481C1C}">
                <a14:useLocalDpi xmlns:a14="http://schemas.microsoft.com/office/drawing/2010/main" val="0"/>
              </a:ext>
            </a:extLst>
          </a:blip>
          <a:srcRect l="2567" r="2567"/>
          <a:stretch/>
        </p:blipFill>
        <p:spPr>
          <a:xfrm>
            <a:off x="5199044" y="4255290"/>
            <a:ext cx="6348526" cy="2012632"/>
          </a:xfrm>
          <a:prstGeom prst="rect">
            <a:avLst/>
          </a:prstGeom>
        </p:spPr>
      </p:pic>
      <p:sp>
        <p:nvSpPr>
          <p:cNvPr id="7" name="TextBox 6"/>
          <p:cNvSpPr txBox="1"/>
          <p:nvPr/>
        </p:nvSpPr>
        <p:spPr>
          <a:xfrm flipH="1">
            <a:off x="1018175" y="3622684"/>
            <a:ext cx="4011365" cy="2092304"/>
          </a:xfrm>
          <a:prstGeom prst="rect">
            <a:avLst/>
          </a:prstGeom>
          <a:noFill/>
        </p:spPr>
        <p:txBody>
          <a:bodyPr wrap="square" rtlCol="0">
            <a:spAutoFit/>
          </a:bodyPr>
          <a:lstStyle/>
          <a:p>
            <a:pPr algn="l" fontAlgn="base">
              <a:lnSpc>
                <a:spcPct val="150000"/>
              </a:lnSpc>
            </a:pPr>
            <a:r>
              <a:rPr lang="en-US" sz="1100" b="0" i="0" dirty="0">
                <a:solidFill>
                  <a:srgbClr val="252525"/>
                </a:solidFill>
                <a:effectLst/>
                <a:latin typeface="Helvetica Neue"/>
              </a:rPr>
              <a:t>There are different classifications of kidney beans, such as:</a:t>
            </a:r>
          </a:p>
          <a:p>
            <a:pPr algn="l" fontAlgn="base">
              <a:lnSpc>
                <a:spcPct val="150000"/>
              </a:lnSpc>
            </a:pP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Red kidney bean (also known as: common kidney bean).</a:t>
            </a: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Light speckled kidney bean (and long shape light speckled kidney bean).</a:t>
            </a: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Red speckled kidney bean (and long shape light speckled kidney bean).</a:t>
            </a:r>
            <a:endParaRPr lang="en-US" sz="1100" b="0" i="0" dirty="0">
              <a:solidFill>
                <a:srgbClr val="333333"/>
              </a:solidFill>
              <a:effectLst/>
              <a:latin typeface="Helvetica Neue"/>
            </a:endParaRPr>
          </a:p>
          <a:p>
            <a:pPr marL="171450" indent="-171450" algn="l" fontAlgn="base">
              <a:lnSpc>
                <a:spcPct val="150000"/>
              </a:lnSpc>
              <a:buFont typeface="Arial" panose="020B0604020202020204" pitchFamily="34" charset="0"/>
              <a:buChar char="•"/>
            </a:pPr>
            <a:r>
              <a:rPr lang="en-US" sz="1100" b="0" i="0" dirty="0">
                <a:solidFill>
                  <a:srgbClr val="252525"/>
                </a:solidFill>
                <a:effectLst/>
                <a:latin typeface="Helvetica Neue"/>
              </a:rPr>
              <a:t>White kidney bean (also known as </a:t>
            </a:r>
            <a:r>
              <a:rPr lang="en-US" sz="1100" b="0" i="0" dirty="0">
                <a:solidFill>
                  <a:srgbClr val="333333"/>
                </a:solidFill>
                <a:effectLst/>
                <a:latin typeface="Helvetica Neue"/>
              </a:rPr>
              <a:t>cannellini</a:t>
            </a:r>
            <a:r>
              <a:rPr lang="en-US" sz="1100" b="0" i="0" dirty="0">
                <a:solidFill>
                  <a:srgbClr val="252525"/>
                </a:solidFill>
                <a:effectLst/>
                <a:latin typeface="Helvetica Neue"/>
              </a:rPr>
              <a:t>).</a:t>
            </a:r>
            <a:endParaRPr lang="en-US" sz="1100" b="0" i="0" dirty="0">
              <a:solidFill>
                <a:srgbClr val="333333"/>
              </a:solidFill>
              <a:effectLst/>
              <a:latin typeface="Helvetica Neue"/>
            </a:endParaRPr>
          </a:p>
        </p:txBody>
      </p:sp>
      <p:sp>
        <p:nvSpPr>
          <p:cNvPr id="13" name="Rectangle 12"/>
          <p:cNvSpPr/>
          <p:nvPr/>
        </p:nvSpPr>
        <p:spPr>
          <a:xfrm rot="16200000" flipV="1">
            <a:off x="-1363632" y="4130927"/>
            <a:ext cx="4118066" cy="47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22082E07-4839-C122-05BB-6D7048DB27BC}"/>
              </a:ext>
            </a:extLst>
          </p:cNvPr>
          <p:cNvSpPr txBox="1">
            <a:spLocks/>
          </p:cNvSpPr>
          <p:nvPr/>
        </p:nvSpPr>
        <p:spPr>
          <a:xfrm rot="16200000">
            <a:off x="10902282" y="-8320463"/>
            <a:ext cx="2071882" cy="3220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4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4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8" name="Rectangle 7">
            <a:extLst>
              <a:ext uri="{FF2B5EF4-FFF2-40B4-BE49-F238E27FC236}">
                <a16:creationId xmlns:a16="http://schemas.microsoft.com/office/drawing/2014/main" id="{049B4A9F-2121-C7D1-4B50-CD4D10B27776}"/>
              </a:ext>
            </a:extLst>
          </p:cNvPr>
          <p:cNvSpPr/>
          <p:nvPr/>
        </p:nvSpPr>
        <p:spPr>
          <a:xfrm rot="16200000">
            <a:off x="9785418" y="15736619"/>
            <a:ext cx="4283289" cy="604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248AAFEE-F7EF-9140-6781-5289DADAF6C3}"/>
              </a:ext>
            </a:extLst>
          </p:cNvPr>
          <p:cNvSpPr txBox="1">
            <a:spLocks/>
          </p:cNvSpPr>
          <p:nvPr/>
        </p:nvSpPr>
        <p:spPr>
          <a:xfrm rot="16200000">
            <a:off x="-279494" y="988689"/>
            <a:ext cx="1935840" cy="2777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France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Aj</a:t>
            </a:r>
            <a:r>
              <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 </a:t>
            </a:r>
            <a:r>
              <a:rPr lang="en-US" sz="1200" b="1" dirty="0" err="1">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Alimentaire</a:t>
            </a:r>
            <a:endParaRPr lang="en-US" sz="1200" b="1"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endParaRPr>
          </a:p>
        </p:txBody>
      </p:sp>
      <p:sp>
        <p:nvSpPr>
          <p:cNvPr id="6" name="Text Placeholder 2"/>
          <p:cNvSpPr txBox="1">
            <a:spLocks/>
          </p:cNvSpPr>
          <p:nvPr/>
        </p:nvSpPr>
        <p:spPr>
          <a:xfrm>
            <a:off x="1067129" y="1306283"/>
            <a:ext cx="3003196" cy="137244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KIDNEY</a:t>
            </a:r>
          </a:p>
          <a:p>
            <a:pPr marL="0" indent="0">
              <a:buNone/>
            </a:pPr>
            <a:r>
              <a:rPr lang="en-US" sz="54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BEAN</a:t>
            </a:r>
          </a:p>
        </p:txBody>
      </p:sp>
      <p:sp>
        <p:nvSpPr>
          <p:cNvPr id="12" name="Text Placeholder 2">
            <a:extLst>
              <a:ext uri="{FF2B5EF4-FFF2-40B4-BE49-F238E27FC236}">
                <a16:creationId xmlns:a16="http://schemas.microsoft.com/office/drawing/2014/main" id="{56F9E8D3-51D7-9D75-92DE-9432E436ED32}"/>
              </a:ext>
            </a:extLst>
          </p:cNvPr>
          <p:cNvSpPr txBox="1">
            <a:spLocks/>
          </p:cNvSpPr>
          <p:nvPr/>
        </p:nvSpPr>
        <p:spPr>
          <a:xfrm>
            <a:off x="7932589" y="-1151387"/>
            <a:ext cx="2317495" cy="1066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COFFEE</a:t>
            </a:r>
          </a:p>
          <a:p>
            <a:pPr marL="0" indent="0">
              <a:buNone/>
            </a:pPr>
            <a:r>
              <a:rPr lang="en-US" sz="3600" b="1" spc="300" dirty="0">
                <a:solidFill>
                  <a:schemeClr val="tx1">
                    <a:lumMod val="75000"/>
                    <a:lumOff val="25000"/>
                  </a:schemeClr>
                </a:solidFill>
                <a:latin typeface="Helvetica Neue" pitchFamily="50" charset="0"/>
                <a:ea typeface="Lato Black" panose="020F0502020204030203" pitchFamily="34" charset="0"/>
                <a:cs typeface="Lato Black" panose="020F0502020204030203" pitchFamily="34" charset="0"/>
              </a:rPr>
              <a:t>BEAN</a:t>
            </a:r>
          </a:p>
        </p:txBody>
      </p:sp>
      <p:pic>
        <p:nvPicPr>
          <p:cNvPr id="14" name="Picture Placeholder 4">
            <a:extLst>
              <a:ext uri="{FF2B5EF4-FFF2-40B4-BE49-F238E27FC236}">
                <a16:creationId xmlns:a16="http://schemas.microsoft.com/office/drawing/2014/main" id="{C346E378-C69E-2F3F-FF65-258079F9E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891" r="38121"/>
          <a:stretch/>
        </p:blipFill>
        <p:spPr>
          <a:xfrm>
            <a:off x="1265647" y="7318068"/>
            <a:ext cx="3277326" cy="5603966"/>
          </a:xfrm>
          <a:prstGeom prst="rect">
            <a:avLst/>
          </a:prstGeom>
          <a:pattFill prst="divot">
            <a:fgClr>
              <a:schemeClr val="accent1"/>
            </a:fgClr>
            <a:bgClr>
              <a:schemeClr val="bg1"/>
            </a:bgClr>
          </a:pattFill>
        </p:spPr>
      </p:pic>
      <p:pic>
        <p:nvPicPr>
          <p:cNvPr id="16" name="Picture 15">
            <a:extLst>
              <a:ext uri="{FF2B5EF4-FFF2-40B4-BE49-F238E27FC236}">
                <a16:creationId xmlns:a16="http://schemas.microsoft.com/office/drawing/2014/main" id="{5524C7CF-44E3-8F3D-6FCE-E8EB495F69EB}"/>
              </a:ext>
            </a:extLst>
          </p:cNvPr>
          <p:cNvPicPr>
            <a:picLocks noChangeAspect="1"/>
          </p:cNvPicPr>
          <p:nvPr/>
        </p:nvPicPr>
        <p:blipFill>
          <a:blip r:embed="rId7"/>
          <a:stretch>
            <a:fillRect/>
          </a:stretch>
        </p:blipFill>
        <p:spPr>
          <a:xfrm>
            <a:off x="7786151" y="10120051"/>
            <a:ext cx="714039" cy="567569"/>
          </a:xfrm>
          <a:prstGeom prst="rect">
            <a:avLst/>
          </a:prstGeom>
        </p:spPr>
      </p:pic>
      <p:pic>
        <p:nvPicPr>
          <p:cNvPr id="17" name="Picture 16">
            <a:extLst>
              <a:ext uri="{FF2B5EF4-FFF2-40B4-BE49-F238E27FC236}">
                <a16:creationId xmlns:a16="http://schemas.microsoft.com/office/drawing/2014/main" id="{EFC0AFBB-5CF4-80E2-30DC-B59642FDC696}"/>
              </a:ext>
            </a:extLst>
          </p:cNvPr>
          <p:cNvPicPr>
            <a:picLocks noChangeAspect="1"/>
          </p:cNvPicPr>
          <p:nvPr/>
        </p:nvPicPr>
        <p:blipFill>
          <a:blip r:embed="rId8"/>
          <a:stretch>
            <a:fillRect/>
          </a:stretch>
        </p:blipFill>
        <p:spPr>
          <a:xfrm>
            <a:off x="11547566" y="9439046"/>
            <a:ext cx="794989" cy="515538"/>
          </a:xfrm>
          <a:prstGeom prst="rect">
            <a:avLst/>
          </a:prstGeom>
        </p:spPr>
      </p:pic>
      <p:pic>
        <p:nvPicPr>
          <p:cNvPr id="18" name="Picture 17">
            <a:extLst>
              <a:ext uri="{FF2B5EF4-FFF2-40B4-BE49-F238E27FC236}">
                <a16:creationId xmlns:a16="http://schemas.microsoft.com/office/drawing/2014/main" id="{064AC44B-41D0-E20A-D566-D4DA4FBFC748}"/>
              </a:ext>
            </a:extLst>
          </p:cNvPr>
          <p:cNvPicPr>
            <a:picLocks noChangeAspect="1"/>
          </p:cNvPicPr>
          <p:nvPr/>
        </p:nvPicPr>
        <p:blipFill>
          <a:blip r:embed="rId9"/>
          <a:stretch>
            <a:fillRect/>
          </a:stretch>
        </p:blipFill>
        <p:spPr>
          <a:xfrm>
            <a:off x="10653721" y="9089140"/>
            <a:ext cx="929217" cy="959899"/>
          </a:xfrm>
          <a:prstGeom prst="rect">
            <a:avLst/>
          </a:prstGeom>
        </p:spPr>
      </p:pic>
      <p:pic>
        <p:nvPicPr>
          <p:cNvPr id="19" name="Picture 18">
            <a:extLst>
              <a:ext uri="{FF2B5EF4-FFF2-40B4-BE49-F238E27FC236}">
                <a16:creationId xmlns:a16="http://schemas.microsoft.com/office/drawing/2014/main" id="{A3EA4850-6F41-9627-44F2-DC66D418FDF4}"/>
              </a:ext>
            </a:extLst>
          </p:cNvPr>
          <p:cNvPicPr>
            <a:picLocks noChangeAspect="1"/>
          </p:cNvPicPr>
          <p:nvPr/>
        </p:nvPicPr>
        <p:blipFill>
          <a:blip r:embed="rId10"/>
          <a:stretch>
            <a:fillRect/>
          </a:stretch>
        </p:blipFill>
        <p:spPr>
          <a:xfrm>
            <a:off x="10613411" y="10179289"/>
            <a:ext cx="400524" cy="484845"/>
          </a:xfrm>
          <a:prstGeom prst="rect">
            <a:avLst/>
          </a:prstGeom>
        </p:spPr>
      </p:pic>
      <p:pic>
        <p:nvPicPr>
          <p:cNvPr id="20" name="Picture 19">
            <a:extLst>
              <a:ext uri="{FF2B5EF4-FFF2-40B4-BE49-F238E27FC236}">
                <a16:creationId xmlns:a16="http://schemas.microsoft.com/office/drawing/2014/main" id="{7D01825B-1747-706A-A051-46E5DAAD9FB5}"/>
              </a:ext>
            </a:extLst>
          </p:cNvPr>
          <p:cNvPicPr>
            <a:picLocks noChangeAspect="1"/>
          </p:cNvPicPr>
          <p:nvPr/>
        </p:nvPicPr>
        <p:blipFill>
          <a:blip r:embed="rId11"/>
          <a:stretch>
            <a:fillRect/>
          </a:stretch>
        </p:blipFill>
        <p:spPr>
          <a:xfrm>
            <a:off x="9318549" y="8757660"/>
            <a:ext cx="1220336" cy="681386"/>
          </a:xfrm>
          <a:prstGeom prst="rect">
            <a:avLst/>
          </a:prstGeom>
        </p:spPr>
      </p:pic>
      <p:pic>
        <p:nvPicPr>
          <p:cNvPr id="21" name="Picture 20">
            <a:extLst>
              <a:ext uri="{FF2B5EF4-FFF2-40B4-BE49-F238E27FC236}">
                <a16:creationId xmlns:a16="http://schemas.microsoft.com/office/drawing/2014/main" id="{ADEAA957-F9BB-6FA9-E32F-B40391FA8010}"/>
              </a:ext>
            </a:extLst>
          </p:cNvPr>
          <p:cNvPicPr>
            <a:picLocks noChangeAspect="1"/>
          </p:cNvPicPr>
          <p:nvPr/>
        </p:nvPicPr>
        <p:blipFill>
          <a:blip r:embed="rId12"/>
          <a:stretch>
            <a:fillRect/>
          </a:stretch>
        </p:blipFill>
        <p:spPr>
          <a:xfrm>
            <a:off x="8693044" y="9717576"/>
            <a:ext cx="596930" cy="402475"/>
          </a:xfrm>
          <a:prstGeom prst="rect">
            <a:avLst/>
          </a:prstGeom>
        </p:spPr>
      </p:pic>
      <p:pic>
        <p:nvPicPr>
          <p:cNvPr id="22" name="Picture 21">
            <a:extLst>
              <a:ext uri="{FF2B5EF4-FFF2-40B4-BE49-F238E27FC236}">
                <a16:creationId xmlns:a16="http://schemas.microsoft.com/office/drawing/2014/main" id="{E8A081B3-19CA-4A4B-BB6C-92AC9E8B81AA}"/>
              </a:ext>
            </a:extLst>
          </p:cNvPr>
          <p:cNvPicPr>
            <a:picLocks noChangeAspect="1"/>
          </p:cNvPicPr>
          <p:nvPr/>
        </p:nvPicPr>
        <p:blipFill>
          <a:blip r:embed="rId13"/>
          <a:stretch>
            <a:fillRect/>
          </a:stretch>
        </p:blipFill>
        <p:spPr>
          <a:xfrm>
            <a:off x="8768233" y="10641051"/>
            <a:ext cx="729062" cy="481623"/>
          </a:xfrm>
          <a:prstGeom prst="rect">
            <a:avLst/>
          </a:prstGeom>
        </p:spPr>
      </p:pic>
      <p:pic>
        <p:nvPicPr>
          <p:cNvPr id="23" name="Picture 22">
            <a:extLst>
              <a:ext uri="{FF2B5EF4-FFF2-40B4-BE49-F238E27FC236}">
                <a16:creationId xmlns:a16="http://schemas.microsoft.com/office/drawing/2014/main" id="{FEDB7F67-E143-6550-6EB6-5F2B31EA0BF1}"/>
              </a:ext>
            </a:extLst>
          </p:cNvPr>
          <p:cNvPicPr>
            <a:picLocks noChangeAspect="1"/>
          </p:cNvPicPr>
          <p:nvPr/>
        </p:nvPicPr>
        <p:blipFill>
          <a:blip r:embed="rId14"/>
          <a:stretch>
            <a:fillRect/>
          </a:stretch>
        </p:blipFill>
        <p:spPr>
          <a:xfrm>
            <a:off x="9603439" y="10219731"/>
            <a:ext cx="729062" cy="518756"/>
          </a:xfrm>
          <a:prstGeom prst="rect">
            <a:avLst/>
          </a:prstGeom>
        </p:spPr>
      </p:pic>
      <p:pic>
        <p:nvPicPr>
          <p:cNvPr id="24" name="Picture 23">
            <a:extLst>
              <a:ext uri="{FF2B5EF4-FFF2-40B4-BE49-F238E27FC236}">
                <a16:creationId xmlns:a16="http://schemas.microsoft.com/office/drawing/2014/main" id="{6B72D3AB-1E2F-8520-BBF2-68348549AC03}"/>
              </a:ext>
            </a:extLst>
          </p:cNvPr>
          <p:cNvPicPr>
            <a:picLocks noChangeAspect="1"/>
          </p:cNvPicPr>
          <p:nvPr/>
        </p:nvPicPr>
        <p:blipFill>
          <a:blip r:embed="rId15"/>
          <a:stretch>
            <a:fillRect/>
          </a:stretch>
        </p:blipFill>
        <p:spPr>
          <a:xfrm>
            <a:off x="8098816" y="9148906"/>
            <a:ext cx="967701" cy="501339"/>
          </a:xfrm>
          <a:prstGeom prst="rect">
            <a:avLst/>
          </a:prstGeom>
        </p:spPr>
      </p:pic>
      <p:pic>
        <p:nvPicPr>
          <p:cNvPr id="25" name="Picture 24">
            <a:extLst>
              <a:ext uri="{FF2B5EF4-FFF2-40B4-BE49-F238E27FC236}">
                <a16:creationId xmlns:a16="http://schemas.microsoft.com/office/drawing/2014/main" id="{42C93A3A-E0B9-29F5-A5DA-E5F3E159F2E9}"/>
              </a:ext>
            </a:extLst>
          </p:cNvPr>
          <p:cNvPicPr>
            <a:picLocks noChangeAspect="1"/>
          </p:cNvPicPr>
          <p:nvPr/>
        </p:nvPicPr>
        <p:blipFill>
          <a:blip r:embed="rId16"/>
          <a:stretch>
            <a:fillRect/>
          </a:stretch>
        </p:blipFill>
        <p:spPr>
          <a:xfrm>
            <a:off x="7387202" y="9304947"/>
            <a:ext cx="456464" cy="613866"/>
          </a:xfrm>
          <a:prstGeom prst="rect">
            <a:avLst/>
          </a:prstGeom>
        </p:spPr>
      </p:pic>
      <p:pic>
        <p:nvPicPr>
          <p:cNvPr id="26" name="Picture 25">
            <a:extLst>
              <a:ext uri="{FF2B5EF4-FFF2-40B4-BE49-F238E27FC236}">
                <a16:creationId xmlns:a16="http://schemas.microsoft.com/office/drawing/2014/main" id="{9DD9C74F-799A-7DB2-41DF-0456BD31D076}"/>
              </a:ext>
            </a:extLst>
          </p:cNvPr>
          <p:cNvPicPr>
            <a:picLocks noChangeAspect="1"/>
          </p:cNvPicPr>
          <p:nvPr/>
        </p:nvPicPr>
        <p:blipFill>
          <a:blip r:embed="rId17"/>
          <a:stretch>
            <a:fillRect/>
          </a:stretch>
        </p:blipFill>
        <p:spPr>
          <a:xfrm>
            <a:off x="11196991" y="9876053"/>
            <a:ext cx="1118203" cy="822903"/>
          </a:xfrm>
          <a:prstGeom prst="rect">
            <a:avLst/>
          </a:prstGeom>
        </p:spPr>
      </p:pic>
      <p:sp>
        <p:nvSpPr>
          <p:cNvPr id="10" name="TextBox 9">
            <a:extLst>
              <a:ext uri="{FF2B5EF4-FFF2-40B4-BE49-F238E27FC236}">
                <a16:creationId xmlns:a16="http://schemas.microsoft.com/office/drawing/2014/main" id="{FBB43E97-1133-2853-FB8E-09436B5FBA0A}"/>
              </a:ext>
            </a:extLst>
          </p:cNvPr>
          <p:cNvSpPr txBox="1"/>
          <p:nvPr/>
        </p:nvSpPr>
        <p:spPr>
          <a:xfrm flipH="1">
            <a:off x="7962682" y="6939882"/>
            <a:ext cx="3955017" cy="3299173"/>
          </a:xfrm>
          <a:prstGeom prst="rect">
            <a:avLst/>
          </a:prstGeom>
          <a:noFill/>
        </p:spPr>
        <p:txBody>
          <a:bodyPr wrap="square" rtlCol="0">
            <a:spAutoFit/>
          </a:bodyPr>
          <a:lstStyle/>
          <a:p>
            <a:pPr algn="just">
              <a:lnSpc>
                <a:spcPct val="150000"/>
              </a:lnSpc>
            </a:pPr>
            <a:r>
              <a:rPr lang="en-US" sz="1000" b="0" i="0" dirty="0">
                <a:solidFill>
                  <a:srgbClr val="333333"/>
                </a:solidFill>
                <a:effectLst/>
                <a:latin typeface="Roboto" pitchFamily="2" charset="0"/>
              </a:rPr>
              <a:t>The coffee beans are hand selected from coffee cherries grown organically and developed naturally, in order to produce only the premium and specialty coffee. There is utilizes fully enclosed end-to-end processes in the production lifecycle from planting the seeds through to selective harvesting, processing, storage, roasting and packaging to ensure that the natural flavors of the coffee are preserved and rich in flavor and has its own unique aroma. The coffee cherries after picking will be peeled off, keeping the bean and husk that will be dried on the drying racks until reaching the required moisture, then they will be stored for further processes such as roasting. This wet process can balance coffee aroma and taste. Coffee cherries after cleaning will be dried on the drying racks during some weeks or even 1 month. This process method gives coffee beans the best natural rich sweetness.</a:t>
            </a:r>
            <a:endPar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Placeholder 5">
            <a:extLst>
              <a:ext uri="{FF2B5EF4-FFF2-40B4-BE49-F238E27FC236}">
                <a16:creationId xmlns:a16="http://schemas.microsoft.com/office/drawing/2014/main" id="{48EE5F58-AC34-4CAE-AE4A-4DF1DA31DD95}"/>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54187" r="-2923"/>
          <a:stretch/>
        </p:blipFill>
        <p:spPr>
          <a:xfrm>
            <a:off x="4542973" y="7939303"/>
            <a:ext cx="3277326" cy="5603966"/>
          </a:xfrm>
          <a:prstGeom prst="rect">
            <a:avLst/>
          </a:prstGeom>
        </p:spPr>
      </p:pic>
      <p:sp>
        <p:nvSpPr>
          <p:cNvPr id="27" name="Text Placeholder 2">
            <a:extLst>
              <a:ext uri="{FF2B5EF4-FFF2-40B4-BE49-F238E27FC236}">
                <a16:creationId xmlns:a16="http://schemas.microsoft.com/office/drawing/2014/main" id="{F9B237DA-B3DD-8D88-3235-E089FB989069}"/>
              </a:ext>
            </a:extLst>
          </p:cNvPr>
          <p:cNvSpPr txBox="1">
            <a:spLocks/>
          </p:cNvSpPr>
          <p:nvPr/>
        </p:nvSpPr>
        <p:spPr>
          <a:xfrm>
            <a:off x="16027576" y="1275719"/>
            <a:ext cx="5060985" cy="3630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b="1" dirty="0">
                <a:solidFill>
                  <a:srgbClr val="333333"/>
                </a:solidFill>
                <a:latin typeface="Helvetica Neue"/>
              </a:rPr>
              <a:t>GENETICALLY MODIFIED</a:t>
            </a:r>
          </a:p>
          <a:p>
            <a:pPr marL="0" indent="0" algn="ctr" fontAlgn="base">
              <a:buNone/>
            </a:pPr>
            <a:r>
              <a:rPr lang="en-US" b="1" i="0" dirty="0">
                <a:solidFill>
                  <a:srgbClr val="333333"/>
                </a:solidFill>
                <a:effectLst/>
                <a:latin typeface="Helvetica Neue"/>
              </a:rPr>
              <a:t>SOYBEANS</a:t>
            </a:r>
          </a:p>
        </p:txBody>
      </p:sp>
      <p:sp>
        <p:nvSpPr>
          <p:cNvPr id="28" name="TextBox 27">
            <a:extLst>
              <a:ext uri="{FF2B5EF4-FFF2-40B4-BE49-F238E27FC236}">
                <a16:creationId xmlns:a16="http://schemas.microsoft.com/office/drawing/2014/main" id="{D981DA48-C926-D122-F11C-51A4C6FF645E}"/>
              </a:ext>
            </a:extLst>
          </p:cNvPr>
          <p:cNvSpPr txBox="1"/>
          <p:nvPr/>
        </p:nvSpPr>
        <p:spPr>
          <a:xfrm flipH="1">
            <a:off x="13667697" y="3554484"/>
            <a:ext cx="5762173" cy="1477328"/>
          </a:xfrm>
          <a:prstGeom prst="rect">
            <a:avLst/>
          </a:prstGeom>
          <a:noFill/>
        </p:spPr>
        <p:txBody>
          <a:bodyPr wrap="square" rtlCol="0">
            <a:spAutoFit/>
          </a:bodyPr>
          <a:lstStyle/>
          <a:p>
            <a:pPr algn="just" fontAlgn="base"/>
            <a:r>
              <a:rPr lang="en-US" b="0" i="0" dirty="0">
                <a:solidFill>
                  <a:srgbClr val="333333"/>
                </a:solidFill>
                <a:effectLst/>
                <a:latin typeface="Helvetica" pitchFamily="2" charset="0"/>
              </a:rPr>
              <a:t>Most soy grown in the United States is GMO soy. Most GMO soy is used for food for animals, predominantly poultry and livestock, and making soybean oil. It is also used as ingredients (lecithin, emulsifiers, and proteins) in processed foods.</a:t>
            </a:r>
            <a:endParaRPr lang="en-US" dirty="0">
              <a:solidFill>
                <a:schemeClr val="tx1">
                  <a:lumMod val="75000"/>
                  <a:lumOff val="25000"/>
                </a:schemeClr>
              </a:solidFill>
              <a:latin typeface="Helvetica" pitchFamily="2" charset="0"/>
            </a:endParaRPr>
          </a:p>
        </p:txBody>
      </p:sp>
      <p:pic>
        <p:nvPicPr>
          <p:cNvPr id="29" name="Picture 28">
            <a:extLst>
              <a:ext uri="{FF2B5EF4-FFF2-40B4-BE49-F238E27FC236}">
                <a16:creationId xmlns:a16="http://schemas.microsoft.com/office/drawing/2014/main" id="{CF544C76-89DA-FA09-B1E4-EA25E5F7A42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7317" y="-9195389"/>
            <a:ext cx="4083843" cy="2723093"/>
          </a:xfrm>
          <a:prstGeom prst="rect">
            <a:avLst/>
          </a:prstGeom>
        </p:spPr>
      </p:pic>
      <p:pic>
        <p:nvPicPr>
          <p:cNvPr id="30" name="Picture 29">
            <a:extLst>
              <a:ext uri="{FF2B5EF4-FFF2-40B4-BE49-F238E27FC236}">
                <a16:creationId xmlns:a16="http://schemas.microsoft.com/office/drawing/2014/main" id="{BBC2730D-E063-0405-FB0C-4BFAB5390CD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7318" y="-4166068"/>
            <a:ext cx="4083844" cy="2333625"/>
          </a:xfrm>
          <a:prstGeom prst="rect">
            <a:avLst/>
          </a:prstGeom>
        </p:spPr>
      </p:pic>
    </p:spTree>
    <p:extLst>
      <p:ext uri="{BB962C8B-B14F-4D97-AF65-F5344CB8AC3E}">
        <p14:creationId xmlns:p14="http://schemas.microsoft.com/office/powerpoint/2010/main" val="19673077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95">
        <p159:morph option="byObject"/>
      </p:transition>
    </mc:Choice>
    <mc:Fallback>
      <p:transition spd="slow" advTm="595">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4372</TotalTime>
  <Words>11984</Words>
  <Application>Microsoft Office PowerPoint</Application>
  <PresentationFormat>Widescreen</PresentationFormat>
  <Paragraphs>643</Paragraphs>
  <Slides>49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Arial</vt:lpstr>
      <vt:lpstr>Calibri</vt:lpstr>
      <vt:lpstr>Calibri Light</vt:lpstr>
      <vt:lpstr>Helvetica</vt:lpstr>
      <vt:lpstr>Helvetica Neue</vt:lpstr>
      <vt:lpstr>Open Sans</vt:lpstr>
      <vt:lpstr>proxima_nova</vt:lpstr>
      <vt:lpstr>PT Serif</vt:lpstr>
      <vt:lpstr>Quicksand</vt:lpstr>
      <vt:lpstr>Roboto</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abdoel yoga</dc:creator>
  <cp:lastModifiedBy>PC</cp:lastModifiedBy>
  <cp:revision>130</cp:revision>
  <dcterms:created xsi:type="dcterms:W3CDTF">2019-09-30T09:03:40Z</dcterms:created>
  <dcterms:modified xsi:type="dcterms:W3CDTF">2022-11-25T04:24:49Z</dcterms:modified>
</cp:coreProperties>
</file>